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 id="2147483687" r:id="rId7"/>
    <p:sldMasterId id="2147483688" r:id="rId8"/>
    <p:sldMasterId id="214748368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Lst>
  <p:sldSz cy="5143500" cx="9144000"/>
  <p:notesSz cx="6858000" cy="9144000"/>
  <p:embeddedFontLst>
    <p:embeddedFont>
      <p:font typeface="Noto Sans Medium"/>
      <p:regular r:id="rId155"/>
      <p:bold r:id="rId156"/>
      <p:italic r:id="rId157"/>
      <p:boldItalic r:id="rId158"/>
    </p:embeddedFont>
    <p:embeddedFont>
      <p:font typeface="Roboto"/>
      <p:regular r:id="rId159"/>
      <p:bold r:id="rId160"/>
      <p:italic r:id="rId161"/>
      <p:boldItalic r:id="rId162"/>
    </p:embeddedFont>
    <p:embeddedFont>
      <p:font typeface="Noto Sans Thin"/>
      <p:regular r:id="rId163"/>
      <p:bold r:id="rId164"/>
      <p:italic r:id="rId165"/>
      <p:boldItalic r:id="rId166"/>
    </p:embeddedFont>
    <p:embeddedFont>
      <p:font typeface="Noto Sans"/>
      <p:regular r:id="rId167"/>
      <p:bold r:id="rId168"/>
      <p:italic r:id="rId169"/>
      <p:boldItalic r:id="rId170"/>
    </p:embeddedFont>
    <p:embeddedFont>
      <p:font typeface="Noto Sans SemiBold"/>
      <p:regular r:id="rId171"/>
      <p:bold r:id="rId172"/>
      <p:italic r:id="rId173"/>
      <p:boldItalic r:id="rId174"/>
    </p:embeddedFont>
    <p:embeddedFont>
      <p:font typeface="Delicious Handrawn"/>
      <p:regular r:id="rId175"/>
    </p:embeddedFont>
    <p:embeddedFont>
      <p:font typeface="Oswald"/>
      <p:regular r:id="rId176"/>
      <p:bold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496B87-5704-4777-A86E-75ADE45BAD4F}">
  <a:tblStyle styleId="{14496B87-5704-4777-A86E-75ADE45BAD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DC0F98-B191-489F-A54A-C2740581BDAE}"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176" Type="http://schemas.openxmlformats.org/officeDocument/2006/relationships/font" Target="fonts/Oswald-regular.fntdata"/><Relationship Id="rId36" Type="http://schemas.openxmlformats.org/officeDocument/2006/relationships/slide" Target="slides/slide26.xml"/><Relationship Id="rId175" Type="http://schemas.openxmlformats.org/officeDocument/2006/relationships/font" Target="fonts/DeliciousHandrawn-regular.fntdata"/><Relationship Id="rId39" Type="http://schemas.openxmlformats.org/officeDocument/2006/relationships/slide" Target="slides/slide29.xml"/><Relationship Id="rId174" Type="http://schemas.openxmlformats.org/officeDocument/2006/relationships/font" Target="fonts/NotoSansSemiBold-boldItalic.fntdata"/><Relationship Id="rId38" Type="http://schemas.openxmlformats.org/officeDocument/2006/relationships/slide" Target="slides/slide28.xml"/><Relationship Id="rId173" Type="http://schemas.openxmlformats.org/officeDocument/2006/relationships/font" Target="fonts/NotoSansSemiBold-italic.fntdata"/><Relationship Id="rId177" Type="http://schemas.openxmlformats.org/officeDocument/2006/relationships/font" Target="fonts/Oswald-bold.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slide" Target="slides/slide140.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9.xml"/><Relationship Id="rId4" Type="http://schemas.openxmlformats.org/officeDocument/2006/relationships/commentAuthors" Target="commentAuthors.xml"/><Relationship Id="rId148" Type="http://schemas.openxmlformats.org/officeDocument/2006/relationships/slide" Target="slides/slide138.xml"/><Relationship Id="rId9" Type="http://schemas.openxmlformats.org/officeDocument/2006/relationships/slideMaster" Target="slideMasters/slideMaster5.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1.xml"/><Relationship Id="rId147" Type="http://schemas.openxmlformats.org/officeDocument/2006/relationships/slide" Target="slides/slide137.xml"/><Relationship Id="rId6" Type="http://schemas.openxmlformats.org/officeDocument/2006/relationships/slideMaster" Target="slideMasters/slideMaster2.xml"/><Relationship Id="rId146" Type="http://schemas.openxmlformats.org/officeDocument/2006/relationships/slide" Target="slides/slide136.xml"/><Relationship Id="rId7" Type="http://schemas.openxmlformats.org/officeDocument/2006/relationships/slideMaster" Target="slideMasters/slideMaster3.xml"/><Relationship Id="rId145" Type="http://schemas.openxmlformats.org/officeDocument/2006/relationships/slide" Target="slides/slide135.xml"/><Relationship Id="rId8" Type="http://schemas.openxmlformats.org/officeDocument/2006/relationships/slideMaster" Target="slideMasters/slideMaster4.xml"/><Relationship Id="rId144" Type="http://schemas.openxmlformats.org/officeDocument/2006/relationships/slide" Target="slides/slide13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172" Type="http://schemas.openxmlformats.org/officeDocument/2006/relationships/font" Target="fonts/NotoSansSemiBold-bold.fntdata"/><Relationship Id="rId65" Type="http://schemas.openxmlformats.org/officeDocument/2006/relationships/slide" Target="slides/slide55.xml"/><Relationship Id="rId171" Type="http://schemas.openxmlformats.org/officeDocument/2006/relationships/font" Target="fonts/NotoSansSemiBold-regular.fntdata"/><Relationship Id="rId68" Type="http://schemas.openxmlformats.org/officeDocument/2006/relationships/slide" Target="slides/slide58.xml"/><Relationship Id="rId170" Type="http://schemas.openxmlformats.org/officeDocument/2006/relationships/font" Target="fonts/NotoSans-boldItalic.fntdata"/><Relationship Id="rId67" Type="http://schemas.openxmlformats.org/officeDocument/2006/relationships/slide" Target="slides/slide57.xml"/><Relationship Id="rId60" Type="http://schemas.openxmlformats.org/officeDocument/2006/relationships/slide" Target="slides/slide50.xml"/><Relationship Id="rId165" Type="http://schemas.openxmlformats.org/officeDocument/2006/relationships/font" Target="fonts/NotoSansThin-italic.fntdata"/><Relationship Id="rId69" Type="http://schemas.openxmlformats.org/officeDocument/2006/relationships/slide" Target="slides/slide59.xml"/><Relationship Id="rId164" Type="http://schemas.openxmlformats.org/officeDocument/2006/relationships/font" Target="fonts/NotoSansThin-bold.fntdata"/><Relationship Id="rId163" Type="http://schemas.openxmlformats.org/officeDocument/2006/relationships/font" Target="fonts/NotoSansThin-regular.fntdata"/><Relationship Id="rId162" Type="http://schemas.openxmlformats.org/officeDocument/2006/relationships/font" Target="fonts/Roboto-boldItalic.fntdata"/><Relationship Id="rId169" Type="http://schemas.openxmlformats.org/officeDocument/2006/relationships/font" Target="fonts/NotoSans-italic.fntdata"/><Relationship Id="rId168" Type="http://schemas.openxmlformats.org/officeDocument/2006/relationships/font" Target="fonts/NotoSans-bold.fntdata"/><Relationship Id="rId167" Type="http://schemas.openxmlformats.org/officeDocument/2006/relationships/font" Target="fonts/NotoSans-regular.fntdata"/><Relationship Id="rId166" Type="http://schemas.openxmlformats.org/officeDocument/2006/relationships/font" Target="fonts/NotoSansThin-boldItalic.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font" Target="fonts/Roboto-italic.fntdata"/><Relationship Id="rId54" Type="http://schemas.openxmlformats.org/officeDocument/2006/relationships/slide" Target="slides/slide44.xml"/><Relationship Id="rId160" Type="http://schemas.openxmlformats.org/officeDocument/2006/relationships/font" Target="fonts/Roboto-bold.fntdata"/><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font" Target="fonts/Roboto-regular.fntdata"/><Relationship Id="rId59" Type="http://schemas.openxmlformats.org/officeDocument/2006/relationships/slide" Target="slides/slide49.xml"/><Relationship Id="rId154" Type="http://schemas.openxmlformats.org/officeDocument/2006/relationships/slide" Target="slides/slide144.xml"/><Relationship Id="rId58" Type="http://schemas.openxmlformats.org/officeDocument/2006/relationships/slide" Target="slides/slide48.xml"/><Relationship Id="rId153" Type="http://schemas.openxmlformats.org/officeDocument/2006/relationships/slide" Target="slides/slide143.xml"/><Relationship Id="rId152" Type="http://schemas.openxmlformats.org/officeDocument/2006/relationships/slide" Target="slides/slide142.xml"/><Relationship Id="rId151" Type="http://schemas.openxmlformats.org/officeDocument/2006/relationships/slide" Target="slides/slide141.xml"/><Relationship Id="rId158" Type="http://schemas.openxmlformats.org/officeDocument/2006/relationships/font" Target="fonts/NotoSansMedium-boldItalic.fntdata"/><Relationship Id="rId157" Type="http://schemas.openxmlformats.org/officeDocument/2006/relationships/font" Target="fonts/NotoSansMedium-italic.fntdata"/><Relationship Id="rId156" Type="http://schemas.openxmlformats.org/officeDocument/2006/relationships/font" Target="fonts/NotoSansMedium-bold.fntdata"/><Relationship Id="rId155" Type="http://schemas.openxmlformats.org/officeDocument/2006/relationships/font" Target="fonts/NotoSansMedium-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3T13:17:19.162">
    <p:pos x="6000" y="0"/>
    <p:text>Highlight It is an evidence based progamme</p:text>
  </p:cm>
  <p:cm authorId="0" idx="2" dt="2024-02-15T21:39:16.040">
    <p:pos x="6000" y="0"/>
    <p:text>@naagy14@gmail.com - Add some evidence from Mexico</p:text>
  </p:cm>
  <p:cm authorId="0" idx="3" dt="2024-02-23T13:17:19.162">
    <p:pos x="6000" y="0"/>
    <p:text>@naagy14@gmail.com 
Highlighting this to be up in your inbox</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15T22:05:02.898">
    <p:pos x="6000" y="0"/>
    <p:text>Check the QR code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15T22:36:20.604">
    <p:pos x="187" y="708"/>
    <p:text>Crianza con Conciencia+</p:text>
  </p:cm>
  <p:cm authorId="0" idx="6" dt="2024-02-15T22:36:20.604">
    <p:pos x="187" y="708"/>
    <p:text>Not for 2000 version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2-23T15:14:59.823">
    <p:pos x="6000" y="0"/>
    <p:text>@grm.lmt@gmail.com - Add instructions for modelling
_Reassigned to grm.lmt@gmail.com_</p:text>
  </p:cm>
  <p:cm authorId="0" idx="8" dt="2024-02-23T15:14:59.823">
    <p:pos x="6000" y="0"/>
    <p:text>@grm.lmt@gmail.com - Highlighting this so its on top of your inbox</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23T15:15:25.562">
    <p:pos x="6000" y="0"/>
    <p:text>Remove</p:text>
  </p:cm>
  <p:cm authorId="0" idx="10" dt="2024-02-15T22:39:16.722">
    <p:pos x="6000" y="0"/>
    <p:text>@grm.lmt@gmail.com - Share the shorter version here</p:text>
  </p:cm>
  <p:cm authorId="0" idx="11" dt="2024-02-23T15:15:25.562">
    <p:pos x="6000" y="0"/>
    <p:text>@grm.lmt@gmail.com - Highlighting this so its on top of your inbox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XuJBIEbd-WohBCFeso0FmL0TNwOnl8fi36HQT_hrsE/edit#slide=id.p49"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263" name="Google Shape;263;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b9b1a6c5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b9b1a6c5f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Highlight key points in brief </a:t>
            </a:r>
          </a:p>
        </p:txBody>
      </p:sp>
      <p:sp>
        <p:nvSpPr>
          <p:cNvPr id="349" name="Google Shape;349;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71" name="Google Shape;1571;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78" name="Google Shape;1578;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85" name="Google Shape;1585;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92" name="Google Shape;1592;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599" name="Google Shape;1599;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06" name="Google Shape;1606;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
        <p:nvSpPr>
          <p:cNvPr id="359" name="Google Shape;35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13" name="Google Shape;1613;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20" name="Google Shape;1620;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32" name="Google Shape;1632;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39" name="Google Shape;1639;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46" name="Google Shape;1646;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53" name="Google Shape;1653;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65" name="Google Shape;1665;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72" name="Google Shape;1672;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79" name="Google Shape;1679;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86" name="Google Shape;1686;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695" name="Google Shape;1695;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bb9a15ef93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bb9a15ef93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08" name="Google Shape;1708;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16" name="Google Shape;1716;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24" name="Google Shape;1724;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31" name="Google Shape;1731;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39" name="Google Shape;1739;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47" name="Google Shape;1747;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54" name="Google Shape;1754;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defRPr b="1">
                <a:solidFill>
                  <a:schemeClr val="dk1"/>
                </a:solidFill>
              </a:defRPr>
            </a:pPr>
            <a:r>
              <a:t>Highlight the uniqueness of the program, and collaboration between DIF, NIP, PLH and UNICEF. Evidence-based intervention </a:t>
            </a:r>
            <a:endParaRPr b="1">
              <a:solidFill>
                <a:schemeClr val="dk1"/>
              </a:solidFill>
            </a:endParaRPr>
          </a:p>
        </p:txBody>
      </p:sp>
      <p:sp>
        <p:nvSpPr>
          <p:cNvPr id="407" name="Google Shape;407;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776" name="Google Shape;1776;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783" name="Google Shape;1783;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endParaRPr b="1">
              <a:solidFill>
                <a:schemeClr val="dk1"/>
              </a:solidFill>
            </a:endParaRPr>
          </a:p>
        </p:txBody>
      </p:sp>
      <p:sp>
        <p:nvSpPr>
          <p:cNvPr id="415" name="Google Shape;415;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b9a15ef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bb9a15ef9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has three parts: </a:t>
            </a:r>
            <a:br>
              <a:rPr lang="en-US"/>
            </a:br>
            <a:br>
              <a:rPr lang="en-US"/>
            </a:br>
            <a:r>
              <a:t>1. The in-person onboarding session, that you are a part of right now </a:t>
            </a:r>
          </a:p>
          <a:p>
            <a:pPr indent="0" lvl="0" marL="0" rtl="0" algn="l">
              <a:lnSpc>
                <a:spcPct val="100000"/>
              </a:lnSpc>
              <a:spcBef>
                <a:spcPts val="0"/>
              </a:spcBef>
              <a:spcAft>
                <a:spcPts val="0"/>
              </a:spcAft>
              <a:buSzPts val="1100"/>
              <a:buNone/>
            </a:pPr>
            <a:r>
              <a:t>2. Courses on chatbot on WhatsApp where you will learn tips on how to improve your relationship with your girl, boy, or teen. </a:t>
            </a:r>
          </a:p>
          <a:p>
            <a:pPr indent="0" lvl="0" marL="0" rtl="0" algn="l">
              <a:lnSpc>
                <a:spcPct val="100000"/>
              </a:lnSpc>
              <a:spcBef>
                <a:spcPts val="0"/>
              </a:spcBef>
              <a:spcAft>
                <a:spcPts val="0"/>
              </a:spcAft>
              <a:buSzPts val="1100"/>
              <a:buNone/>
            </a:pPr>
            <a:r>
              <a:t>3. A WhatsApp group with other parents and facilitators to ask questions, and discuss parenting topics. </a:t>
            </a:r>
          </a:p>
          <a:p>
            <a:pPr indent="0" lvl="0" marL="0" rtl="0" algn="l">
              <a:lnSpc>
                <a:spcPct val="100000"/>
              </a:lnSpc>
              <a:spcBef>
                <a:spcPts val="0"/>
              </a:spcBef>
              <a:spcAft>
                <a:spcPts val="0"/>
              </a:spcAft>
              <a:buSzPts val="1100"/>
              <a:buNone/>
            </a:pPr>
            <a:endParaRPr b="0" i="0" sz="1100" u="none" cap="none" strike="noStrike">
              <a:solidFill>
                <a:srgbClr val="000000"/>
              </a:solidFill>
              <a:latin typeface="Arial"/>
              <a:ea typeface="Arial"/>
              <a:cs typeface="Arial"/>
              <a:sym typeface="Arial"/>
            </a:endParaRPr>
          </a:p>
          <a:p>
            <a:pPr indent="0" lvl="0" marL="0" rtl="0" algn="just">
              <a:lnSpc>
                <a:spcPct val="150000"/>
              </a:lnSpc>
              <a:spcBef>
                <a:spcPts val="0"/>
              </a:spcBef>
              <a:spcAft>
                <a:spcPts val="0"/>
              </a:spcAft>
              <a:buSzPts val="1100"/>
              <a:buNone/>
            </a:pPr>
            <a:endParaRPr b="1">
              <a:solidFill>
                <a:schemeClr val="dk1"/>
              </a:solidFill>
            </a:endParaRPr>
          </a:p>
          <a:p>
            <a:pPr indent="0" lvl="0" marL="0" rtl="0" algn="just">
              <a:lnSpc>
                <a:spcPct val="150000"/>
              </a:lnSpc>
              <a:spcBef>
                <a:spcPts val="1200"/>
              </a:spcBef>
              <a:spcAft>
                <a:spcPts val="0"/>
              </a:spcAft>
              <a:buSzPts val="1100"/>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bb9a15ef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bb9a15ef9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Parents receive daily parenting tips via WhatsApp to help them with their relationship with their girl, boy, or teen (requiring only 5 minutes per day). Parents will receive 5 lessons on improving their relationship with their girl, boy, or teen: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b9a15ef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bb9a15ef93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defRPr sz="1200">
                <a:solidFill>
                  <a:schemeClr val="dk1"/>
                </a:solidFill>
              </a:defRPr>
            </a:pPr>
            <a:r>
              <a:t>Share the name and the objective of each lesson with the parents.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b9a15ef9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bb9a15ef9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SzPts val="1100"/>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b9a15ef9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bb9a15ef9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In addition to the 5 daily lessons, parents will also have access to: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Playful activity to do with their girl, boy, or teen at the end of each lesson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Access to resources if they need support with substance abuse, mental health, violence, or sexual violence</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b9a15ef9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bb9a15ef9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Parents participate in WhatsApp chat sessions to learn how to take care of their mental health to support themselves and their families. Parents can also share their experiences around the lessons offered via the Crianza con Conciencia+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There are three chat sessions: </a:t>
            </a:r>
            <a:endParaRPr sz="1200">
              <a:solidFill>
                <a:srgbClr val="113D5C"/>
              </a:solidFill>
              <a:latin typeface="Noto Sans"/>
              <a:ea typeface="Noto Sans"/>
              <a:cs typeface="Noto Sans"/>
              <a:sym typeface="Noto Sans"/>
            </a:endParaRPr>
          </a:p>
          <a:p>
            <a:pPr indent="-304800" lvl="0" marL="457200" rtl="0" algn="l">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After the onboarding session: Welcome, and introductions. </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Day 3:  Self-talk: WhatsApp Chat session on self-talk and stress</a:t>
            </a:r>
            <a:endParaRPr sz="1200">
              <a:solidFill>
                <a:srgbClr val="113D5C"/>
              </a:solidFill>
              <a:latin typeface="Noto Sans"/>
              <a:ea typeface="Noto Sans"/>
              <a:cs typeface="Noto Sans"/>
              <a:sym typeface="Noto Sans"/>
            </a:endParaRPr>
          </a:p>
          <a:p>
            <a:pPr indent="-304800" lvl="0" marL="457200" rtl="0" algn="l">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Day 5: Saying Goodbye </a:t>
            </a:r>
            <a:endParaRPr sz="1200">
              <a:solidFill>
                <a:srgbClr val="113D5C"/>
              </a:solidFill>
              <a:latin typeface="Noto Sans"/>
              <a:ea typeface="Noto Sans"/>
              <a:cs typeface="Noto Sans"/>
              <a:sym typeface="Noto Sans"/>
            </a:endParaRPr>
          </a:p>
          <a:p>
            <a:pPr indent="0" lvl="0" marL="0" rtl="0" algn="l">
              <a:lnSpc>
                <a:spcPct val="150000"/>
              </a:lnSpc>
              <a:spcBef>
                <a:spcPts val="0"/>
              </a:spcBef>
              <a:spcAft>
                <a:spcPts val="0"/>
              </a:spcAft>
              <a:buSzPts val="1100"/>
              <a:buNone/>
            </a:pP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The Facilitator will only share discussion prompts in the WhatsApp Support group. Facilitators are </a:t>
            </a:r>
            <a:r>
              <a:rPr b="1"/>
              <a:t>not moderators</a:t>
            </a:r>
            <a:r>
              <a:t>; they will only interfere if the content discussed goes against positive parenting practices. </a:t>
            </a:r>
            <a:endParaRPr sz="1200">
              <a:solidFill>
                <a:srgbClr val="113D5C"/>
              </a:solidFill>
              <a:latin typeface="Noto Sans"/>
              <a:ea typeface="Noto Sans"/>
              <a:cs typeface="Noto Sans"/>
              <a:sym typeface="Noto Sans"/>
            </a:endParaRPr>
          </a:p>
          <a:p>
            <a:pPr indent="0" lvl="0" marL="0" rtl="0" algn="just">
              <a:lnSpc>
                <a:spcPct val="150000"/>
              </a:lnSpc>
              <a:spcBef>
                <a:spcPts val="1200"/>
              </a:spcBef>
              <a:spcAft>
                <a:spcPts val="120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bb9a15ef9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bb9a15ef9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Here is an overview of how the five days of the program will look like: </a:t>
            </a:r>
            <a:br>
              <a:rPr lang="en-US"/>
            </a:b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b9a15ef93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bb9a15ef93_0_1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Here is an overview of how the five days of the program will look like: </a:t>
            </a:r>
            <a:br>
              <a:rPr lang="en-US"/>
            </a:b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40" name="Google Shape;640;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51" name="Google Shape;651;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59" name="Google Shape;659;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The Accept, Explore, Connect, and Practice (A-E-C-P) method is the main facilitation technique used in the delivery of the Crianza con Conciencia+ programme. It involves active listening, collaborative facilitation, building self-awareness, emphasising core principles, and allowing opportunities to practise skills.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We introduce trainees to the A-E-C-P approach with an active learning exercise that also models the A-E-C-P process.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b9b1a6c5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b9b1a6c5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27" name="Google Shape;827;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34" name="Google Shape;834;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bb9a15ef93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To make this activity interactive, ask participants to demonstrate the following to the group (and correct/guide as needed): </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the phone on and off</a:t>
            </a:r>
            <a:endParaRPr sz="1200" u="sng">
              <a:solidFill>
                <a:srgbClr val="113D5C"/>
              </a:solidFill>
              <a:latin typeface="Noto Sans"/>
              <a:ea typeface="Noto Sans"/>
              <a:cs typeface="Noto Sans"/>
              <a:sym typeface="Noto Sans"/>
            </a:endParaRPr>
          </a:p>
          <a:p>
            <a:pPr indent="-18034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	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turn the phone on and off. Clearly point out the three buttons on the side (on/off, volume up/down).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Where and how to insert a sim card and ensure it properly works once the phone is switched on.</a:t>
            </a:r>
            <a:endParaRPr sz="1200">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Talk about the sim card PIN and how your sim card can get blocked if the PIN is not entered correctly.</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the phone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increase and decrease phone brightness.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install and uninstall apps.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take and share screenshots (this is key when they experience technical issues).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defRPr sz="1200">
                <a:solidFill>
                  <a:srgbClr val="113D5C"/>
                </a:solidFill>
                <a:latin typeface="Noto Sans"/>
                <a:ea typeface="Noto Sans"/>
                <a:cs typeface="Noto Sans"/>
                <a:sym typeface="Noto Sans"/>
              </a:defRPr>
            </a:pPr>
            <a:r>
              <a:t>	</a:t>
            </a: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Navigating through WhatsApp settings</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Remind participants that they will receive their Crianza con Conciencia+ chatbot content via WhatsApp.</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Show participants: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find and open WhatsApp.</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respond to messages/prompts from the Crianza con Conciencia+ chatbot (in order to receive the next content).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images.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How to open audio/video files. </a:t>
            </a:r>
            <a:endParaRPr sz="1200">
              <a:solidFill>
                <a:srgbClr val="113D5C"/>
              </a:solidFill>
              <a:latin typeface="Noto Sans"/>
              <a:ea typeface="Noto Sans"/>
              <a:cs typeface="Noto Sans"/>
              <a:sym typeface="Noto Sans"/>
            </a:endParaRPr>
          </a:p>
          <a:p>
            <a:pPr indent="0" lvl="0" marL="0" rtl="0" algn="just">
              <a:spcBef>
                <a:spcPts val="600"/>
              </a:spcBef>
              <a:spcAft>
                <a:spcPts val="0"/>
              </a:spcAft>
              <a:buSzPts val="1100"/>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Charging the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how to properly insert the phone charger to avoid breaking the charging system.</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Emphasise the importance of disconnecting the phone from the charger once it is fully charged to avoid overcharging.</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Use the original phone charger to charge the phone.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Switching data bundle on and off</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participants how to turn data on and off. Point out the change in the status bar when the data is on or off (the H+/3G/4G on the network bar).</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Emphasise that data should not be left on non-stop, to minimise data bundle use and optimise battery use.</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Show participants how to check data bundle balance and/or data bundle usage.</a:t>
            </a:r>
            <a:endParaRPr sz="1200">
              <a:solidFill>
                <a:srgbClr val="113D5C"/>
              </a:solidFill>
              <a:latin typeface="Noto Sans"/>
              <a:ea typeface="Noto Sans"/>
              <a:cs typeface="Noto Sans"/>
              <a:sym typeface="Noto Sans"/>
            </a:endParaRPr>
          </a:p>
          <a:p>
            <a:pPr indent="-256540" lvl="0" marL="180340" rtl="0" algn="l">
              <a:lnSpc>
                <a:spcPct val="115000"/>
              </a:lnSpc>
              <a:spcBef>
                <a:spcPts val="12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Managing internal phone storage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Ensure participants understand that apps, videos, music, and images all take up space on a phone and that their phone will not function properly when it is too full. </a:t>
            </a:r>
            <a:endParaRPr sz="1200">
              <a:solidFill>
                <a:srgbClr val="113D5C"/>
              </a:solidFill>
              <a:latin typeface="Noto Sans"/>
              <a:ea typeface="Noto Sans"/>
              <a:cs typeface="Noto Sans"/>
              <a:sym typeface="Noto Sans"/>
            </a:endParaRPr>
          </a:p>
          <a:p>
            <a:pPr indent="-179705" lvl="0" marL="360045"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Show participants how to free up storage space if needed by:</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Deleting files such as videos, audio, images, etc.</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Uninstalling apps</a:t>
            </a:r>
            <a:endParaRPr sz="1200">
              <a:solidFill>
                <a:srgbClr val="113D5C"/>
              </a:solidFill>
              <a:latin typeface="Noto Sans"/>
              <a:ea typeface="Noto Sans"/>
              <a:cs typeface="Noto Sans"/>
              <a:sym typeface="Noto Sans"/>
            </a:endParaRPr>
          </a:p>
          <a:p>
            <a:pPr indent="-180340" lvl="0" marL="180340" rtl="0" algn="just">
              <a:spcBef>
                <a:spcPts val="600"/>
              </a:spcBef>
              <a:spcAft>
                <a:spcPts val="0"/>
              </a:spcAft>
              <a:buSzPts val="1100"/>
              <a:buNone/>
              <a:defRPr b="1" sz="1200">
                <a:solidFill>
                  <a:srgbClr val="113D5C"/>
                </a:solidFill>
                <a:latin typeface="Noto Sans"/>
                <a:ea typeface="Noto Sans"/>
                <a:cs typeface="Noto Sans"/>
                <a:sym typeface="Noto Sans"/>
              </a:defRPr>
            </a:pPr>
            <a:r>
              <a:t>	</a:t>
            </a:r>
            <a:endParaRPr b="1" sz="1200">
              <a:solidFill>
                <a:srgbClr val="113D5C"/>
              </a:solidFill>
              <a:latin typeface="Noto Sans"/>
              <a:ea typeface="Noto Sans"/>
              <a:cs typeface="Noto Sans"/>
              <a:sym typeface="Noto Sans"/>
            </a:endParaRPr>
          </a:p>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Digital awareness: Internet safety</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Discuss the risks of clicking on phishing and suspicious internet links. </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Ensure that participants understand that specific personal information should not be shared with unknown people or sources, for instance: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Passwords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Bank account information</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Locations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Personal or sensitive images/videos</a:t>
            </a:r>
            <a:endParaRPr sz="1200">
              <a:solidFill>
                <a:srgbClr val="113D5C"/>
              </a:solidFill>
              <a:latin typeface="Noto Sans"/>
              <a:ea typeface="Noto Sans"/>
              <a:cs typeface="Noto Sans"/>
              <a:sym typeface="Noto Sans"/>
            </a:endParaRPr>
          </a:p>
          <a:p>
            <a:pPr indent="-228600" lvl="0" marL="360045" rtl="0" algn="l">
              <a:lnSpc>
                <a:spcPct val="115000"/>
              </a:lnSpc>
              <a:spcBef>
                <a:spcPts val="600"/>
              </a:spcBef>
              <a:spcAft>
                <a:spcPts val="0"/>
              </a:spcAft>
              <a:buSzPts val="1100"/>
              <a:buNone/>
            </a:pPr>
            <a:endParaRPr sz="1200">
              <a:solidFill>
                <a:srgbClr val="113D5C"/>
              </a:solidFill>
              <a:latin typeface="Noto Sans"/>
              <a:ea typeface="Noto Sans"/>
              <a:cs typeface="Noto Sans"/>
              <a:sym typeface="Noto Sans"/>
            </a:endParaRPr>
          </a:p>
          <a:p>
            <a:pPr indent="-256540" lvl="0" marL="180340" rtl="0" algn="l">
              <a:lnSpc>
                <a:spcPct val="115000"/>
              </a:lnSpc>
              <a:spcBef>
                <a:spcPts val="60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How to prevent damaging your phone</a:t>
            </a:r>
            <a:endParaRPr sz="1200" u="sng">
              <a:solidFill>
                <a:srgbClr val="113D5C"/>
              </a:solidFill>
              <a:latin typeface="Noto Sans"/>
              <a:ea typeface="Noto Sans"/>
              <a:cs typeface="Noto Sans"/>
              <a:sym typeface="Noto Sans"/>
            </a:endParaRPr>
          </a:p>
          <a:p>
            <a:pPr indent="0" lvl="0" marL="180340"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Show participants how to access the password/pattern lock to secure their phone from other unauthorised users.</a:t>
            </a:r>
            <a:endParaRPr sz="1200">
              <a:solidFill>
                <a:srgbClr val="113D5C"/>
              </a:solidFill>
              <a:latin typeface="Noto Sans"/>
              <a:ea typeface="Noto Sans"/>
              <a:cs typeface="Noto Sans"/>
              <a:sym typeface="Noto Sans"/>
            </a:endParaRPr>
          </a:p>
          <a:p>
            <a:pPr indent="0" lvl="0" marL="18034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Discuss how phones should be handled with care, for example:</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out of reach from their boys, girls, or teens</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direct sunlight</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Keeping phones away from working stations that can cause damage to the phone, for instance, water, fire etc.</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100"/>
              <a:buNone/>
            </a:pPr>
          </a:p>
        </p:txBody>
      </p:sp>
      <p:sp>
        <p:nvSpPr>
          <p:cNvPr id="839" name="Google Shape;839;g2bb9a15ef93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bb9a15ef93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47" name="Google Shape;847;g2bb9a15ef93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bb9a15ef93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54" name="Google Shape;854;g2bb9a15ef93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bb9a15ef93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defRPr b="1" sz="1200">
                <a:solidFill>
                  <a:srgbClr val="113D5C"/>
                </a:solidFill>
                <a:latin typeface="Noto Sans"/>
                <a:ea typeface="Noto Sans"/>
                <a:cs typeface="Noto Sans"/>
                <a:sym typeface="Noto Sans"/>
              </a:defRPr>
            </a:pPr>
            <a:r>
              <a:t>Overview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The overview and instructions for this activity can be found in Getting Started with Crianza con Conciencia+ chatbot in your Facilitator Guide.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b="1" sz="1200">
                <a:latin typeface="Noto Sans"/>
                <a:ea typeface="Noto Sans"/>
                <a:cs typeface="Noto Sans"/>
                <a:sym typeface="Noto Sans"/>
              </a:defRPr>
            </a:pPr>
            <a:r>
              <a:rPr>
                <a:solidFill>
                  <a:srgbClr val="113D5C"/>
                </a:solidFill>
              </a:rPr>
              <a:t>Instructions (</a:t>
            </a:r>
            <a:r>
              <a:rPr u="sng">
                <a:solidFill>
                  <a:srgbClr val="1155CC"/>
                </a:solidFill>
                <a:hlinkClick r:id="rId2">
                  <a:extLst>
                    <a:ext uri="{A12FA001-AC4F-418D-AE19-62706E023703}">
                      <ahyp:hlinkClr val="tx"/>
                    </a:ext>
                  </a:extLst>
                </a:hlinkClick>
              </a:rPr>
              <a:t>Slide</a:t>
            </a:r>
            <a:r>
              <a:rPr>
                <a:solidFill>
                  <a:srgbClr val="113D5C"/>
                </a:solidFill>
              </a:rPr>
              <a:t>) </a:t>
            </a:r>
            <a:endParaRPr b="1"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with the participants that: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The facilitators should model all the basics of operating a mobile phone (even if they can do it already). </a:t>
            </a:r>
            <a:endParaRPr sz="1200">
              <a:solidFill>
                <a:srgbClr val="113D5C"/>
              </a:solidFill>
              <a:latin typeface="Noto Sans"/>
              <a:ea typeface="Noto Sans"/>
              <a:cs typeface="Noto Sans"/>
              <a:sym typeface="Noto Sans"/>
            </a:endParaRPr>
          </a:p>
          <a:p>
            <a:pPr indent="-298450" lvl="0" marL="457200" rtl="0" algn="just">
              <a:lnSpc>
                <a:spcPct val="115000"/>
              </a:lnSpc>
              <a:spcBef>
                <a:spcPts val="1200"/>
              </a:spcBef>
              <a:spcAft>
                <a:spcPts val="0"/>
              </a:spcAft>
              <a:buClr>
                <a:srgbClr val="113D5C"/>
              </a:buClr>
              <a:buSzPts val="1100"/>
              <a:buFont typeface="Noto Sans"/>
              <a:buChar char="●"/>
              <a:defRPr sz="1200">
                <a:solidFill>
                  <a:srgbClr val="113D5C"/>
                </a:solidFill>
                <a:latin typeface="Noto Sans"/>
                <a:ea typeface="Noto Sans"/>
                <a:cs typeface="Noto Sans"/>
                <a:sym typeface="Noto Sans"/>
              </a:defRPr>
            </a:pPr>
            <a:r>
              <a:t>This activity will help parents understand the basics of operating a mobile phone (if they cannot do that already) and start interacting with the Crianza con Conciencia+ Chatbot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Share the checklist of the demonstrations facilitators should make</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phone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phone settings - brightness, installing/uninstalling apps, taking and sharing screenshots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Navigating through WhatsApp Settings - responding to messages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Charging the phone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Switching the data bundle on and off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Managing internal phone storage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Digital safety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Preventing damage from the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Remind the participants to provide assistance based on individual needs, especially for those who may not be familiar with using a mobile phone.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Ask the participants if they have any questions.</a:t>
            </a:r>
          </a:p>
        </p:txBody>
      </p:sp>
      <p:sp>
        <p:nvSpPr>
          <p:cNvPr id="861" name="Google Shape;861;g2bb9a15ef9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bb9a15ef93_0_5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56540" lvl="0" marL="180340" rtl="0" algn="l">
              <a:lnSpc>
                <a:spcPct val="115000"/>
              </a:lnSpc>
              <a:spcBef>
                <a:spcPts val="0"/>
              </a:spcBef>
              <a:spcAft>
                <a:spcPts val="0"/>
              </a:spcAft>
              <a:buClr>
                <a:srgbClr val="113D5C"/>
              </a:buClr>
              <a:buSzPts val="1200"/>
              <a:buFont typeface="Noto Sans"/>
              <a:buAutoNum type="arabicPeriod"/>
              <a:defRPr sz="1200" u="sng">
                <a:solidFill>
                  <a:srgbClr val="113D5C"/>
                </a:solidFill>
                <a:latin typeface="Noto Sans"/>
                <a:ea typeface="Noto Sans"/>
                <a:cs typeface="Noto Sans"/>
                <a:sym typeface="Noto Sans"/>
              </a:defRPr>
            </a:pPr>
            <a:r>
              <a:t>Start a WhatsApp chat with Crianza con Conciencia+ chatbot</a:t>
            </a:r>
            <a:endParaRPr sz="1200" u="sng">
              <a:solidFill>
                <a:srgbClr val="113D5C"/>
              </a:solidFill>
              <a:latin typeface="Noto Sans"/>
              <a:ea typeface="Noto Sans"/>
              <a:cs typeface="Noto Sans"/>
              <a:sym typeface="Noto Sans"/>
            </a:endParaRPr>
          </a:p>
          <a:p>
            <a:pPr indent="-179705" lvl="0" marL="360045" rtl="0" algn="just">
              <a:lnSpc>
                <a:spcPct val="115000"/>
              </a:lnSpc>
              <a:spcBef>
                <a:spcPts val="600"/>
              </a:spcBef>
              <a:spcAft>
                <a:spcPts val="0"/>
              </a:spcAft>
              <a:buSzPts val="1100"/>
              <a:buNone/>
              <a:defRPr sz="1200">
                <a:solidFill>
                  <a:srgbClr val="113D5C"/>
                </a:solidFill>
                <a:latin typeface="Noto Sans"/>
                <a:ea typeface="Noto Sans"/>
                <a:cs typeface="Noto Sans"/>
                <a:sym typeface="Noto Sans"/>
              </a:defRPr>
            </a:pPr>
            <a:r>
              <a:t>Give participants the following instructions:</a:t>
            </a:r>
            <a:endParaRPr sz="1200">
              <a:solidFill>
                <a:srgbClr val="113D5C"/>
              </a:solidFill>
              <a:latin typeface="Noto Sans"/>
              <a:ea typeface="Noto Sans"/>
              <a:cs typeface="Noto Sans"/>
              <a:sym typeface="Noto Sans"/>
            </a:endParaRPr>
          </a:p>
          <a:p>
            <a:pPr indent="-230505" lvl="0" marL="360045" rtl="0" algn="l">
              <a:lnSpc>
                <a:spcPct val="115000"/>
              </a:lnSpc>
              <a:spcBef>
                <a:spcPts val="12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Open your phone.</a:t>
            </a:r>
            <a:endParaRPr sz="1200">
              <a:solidFill>
                <a:srgbClr val="113D5C"/>
              </a:solidFill>
              <a:latin typeface="Noto Sans"/>
              <a:ea typeface="Noto Sans"/>
              <a:cs typeface="Noto Sans"/>
              <a:sym typeface="Noto Sans"/>
            </a:endParaRPr>
          </a:p>
          <a:p>
            <a:pPr indent="-230505" lvl="0" marL="360045" rtl="0" algn="l">
              <a:lnSpc>
                <a:spcPct val="115000"/>
              </a:lnSpc>
              <a:spcBef>
                <a:spcPts val="600"/>
              </a:spcBef>
              <a:spcAft>
                <a:spcPts val="0"/>
              </a:spcAft>
              <a:buClr>
                <a:srgbClr val="113D5C"/>
              </a:buClr>
              <a:buSzPts val="800"/>
              <a:buFont typeface="Noto Sans"/>
              <a:buChar char="●"/>
              <a:defRPr sz="1200">
                <a:solidFill>
                  <a:srgbClr val="113D5C"/>
                </a:solidFill>
                <a:latin typeface="Noto Sans"/>
                <a:ea typeface="Noto Sans"/>
                <a:cs typeface="Noto Sans"/>
                <a:sym typeface="Noto Sans"/>
              </a:defRPr>
            </a:pPr>
            <a:r>
              <a:t>Save the Crianza con Conciencia+ chatbot phone number (+6-012-292-7434</a:t>
            </a:r>
            <a:r>
              <a:rPr>
                <a:highlight>
                  <a:srgbClr val="FFFFFF"/>
                </a:highlight>
              </a:rPr>
              <a:t>) </a:t>
            </a:r>
            <a:r>
              <a:t>as a contact.</a:t>
            </a:r>
            <a:endParaRPr sz="1200">
              <a:solidFill>
                <a:srgbClr val="113D5C"/>
              </a:solidFill>
              <a:latin typeface="Noto Sans"/>
              <a:ea typeface="Noto Sans"/>
              <a:cs typeface="Noto Sans"/>
              <a:sym typeface="Noto Sans"/>
            </a:endParaRPr>
          </a:p>
          <a:p>
            <a:pPr indent="0" lvl="0" marL="0" rtl="0" algn="l">
              <a:lnSpc>
                <a:spcPct val="100000"/>
              </a:lnSpc>
              <a:spcBef>
                <a:spcPts val="600"/>
              </a:spcBef>
              <a:spcAft>
                <a:spcPts val="0"/>
              </a:spcAft>
              <a:buSzPts val="1400"/>
              <a:buNone/>
            </a:pPr>
          </a:p>
        </p:txBody>
      </p:sp>
      <p:sp>
        <p:nvSpPr>
          <p:cNvPr id="868" name="Google Shape;868;g2bb9a15ef93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bb9a15ef9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2bb9a15ef93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bb9a15ef93_0_5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30505" lvl="0" marL="360045" rtl="0" algn="l">
              <a:lnSpc>
                <a:spcPct val="115000"/>
              </a:lnSpc>
              <a:spcBef>
                <a:spcPts val="0"/>
              </a:spcBef>
              <a:spcAft>
                <a:spcPts val="600"/>
              </a:spcAft>
              <a:buClr>
                <a:srgbClr val="113D5C"/>
              </a:buClr>
              <a:buSzPts val="800"/>
              <a:buFont typeface="Noto Sans"/>
              <a:buChar char="●"/>
              <a:defRPr sz="1200">
                <a:solidFill>
                  <a:srgbClr val="113D5C"/>
                </a:solidFill>
                <a:latin typeface="Noto Sans"/>
                <a:ea typeface="Noto Sans"/>
                <a:cs typeface="Noto Sans"/>
                <a:sym typeface="Noto Sans"/>
              </a:defRPr>
            </a:pPr>
            <a:r>
              <a:t>Open WhatsApp, search for ‘Crianza con Conciencia+’ and start a chat by typing INICIAR. </a:t>
            </a:r>
          </a:p>
        </p:txBody>
      </p:sp>
      <p:sp>
        <p:nvSpPr>
          <p:cNvPr id="893" name="Google Shape;893;g2bb9a15ef93_0_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bb9a15ef9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2bb9a15ef93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b9a15ef93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2bb9a15ef93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SzPts val="1100"/>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bb9a15ef93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81175" rtl="0" algn="just">
              <a:spcBef>
                <a:spcPts val="0"/>
              </a:spcBef>
              <a:spcAft>
                <a:spcPts val="0"/>
              </a:spcAft>
              <a:buSzPts val="1100"/>
              <a:buNone/>
              <a:defRPr sz="1200">
                <a:solidFill>
                  <a:srgbClr val="113D5C"/>
                </a:solidFill>
                <a:latin typeface="Noto Sans"/>
                <a:ea typeface="Noto Sans"/>
                <a:cs typeface="Noto Sans"/>
                <a:sym typeface="Noto Sans"/>
              </a:defRPr>
            </a:pPr>
            <a:r>
              <a:t>Before the next step, the Crianza con Conciencia+ chatbot will generate a 6-digit number as a unique identifier for each parent. At the end of the onboarding session, facilitators will associate the parent’s unique identifier with the facilitator’s Formando Conciencia+. </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r>
              <a:t>Refer to the "How to Report on Programme Delivery" section in the Facilitator Guide on Formando Conciencia+ for guidance on this process.</a:t>
            </a:r>
            <a:endParaRPr sz="1200">
              <a:solidFill>
                <a:srgbClr val="113D5C"/>
              </a:solidFill>
              <a:latin typeface="Noto Sans"/>
              <a:ea typeface="Noto Sans"/>
              <a:cs typeface="Noto Sans"/>
              <a:sym typeface="Noto Sans"/>
            </a:endParaRPr>
          </a:p>
          <a:p>
            <a:pPr indent="0" lvl="0" marL="0" marR="281175" rtl="0" algn="just">
              <a:spcBef>
                <a:spcPts val="1200"/>
              </a:spcBef>
              <a:spcAft>
                <a:spcPts val="0"/>
              </a:spcAft>
              <a:buSzPts val="1100"/>
              <a:buNone/>
              <a:defRPr sz="1200">
                <a:solidFill>
                  <a:srgbClr val="113D5C"/>
                </a:solidFill>
                <a:latin typeface="Noto Sans"/>
                <a:ea typeface="Noto Sans"/>
                <a:cs typeface="Noto Sans"/>
                <a:sym typeface="Noto Sans"/>
              </a:defRPr>
            </a:pPr>
            <a:br>
              <a:rPr b="1" lang="en-US" sz="1200" u="sng">
                <a:solidFill>
                  <a:schemeClr val="dk1"/>
                </a:solidFill>
              </a:rPr>
            </a:br>
            <a:r>
              <a:t>Tell participants to follow the Crianza con Conciencia+ prompts. Crianza con Conciencia+ will ask them to: </a:t>
            </a:r>
            <a:endParaRPr sz="1200">
              <a:solidFill>
                <a:srgbClr val="113D5C"/>
              </a:solidFill>
              <a:latin typeface="Noto Sans"/>
              <a:ea typeface="Noto Sans"/>
              <a:cs typeface="Noto Sans"/>
              <a:sym typeface="Noto Sans"/>
            </a:endParaRPr>
          </a:p>
          <a:p>
            <a:pPr indent="-279400" lvl="0" marL="809999"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first and last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State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Choose their relationship status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942" name="Google Shape;942;g2bb9a15ef9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bb9a15ef93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809999" rtl="0" algn="just">
              <a:lnSpc>
                <a:spcPct val="115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Type their girl or boy’s name.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Gender </a:t>
            </a:r>
            <a:endParaRPr sz="1200">
              <a:solidFill>
                <a:srgbClr val="113D5C"/>
              </a:solidFill>
              <a:latin typeface="Noto Sans"/>
              <a:ea typeface="Noto Sans"/>
              <a:cs typeface="Noto Sans"/>
              <a:sym typeface="Noto Sans"/>
            </a:endParaRPr>
          </a:p>
          <a:p>
            <a:pPr indent="-279400" lvl="0" marL="809999" rtl="0" algn="just">
              <a:lnSpc>
                <a:spcPct val="115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Girl or boy’s date of birth </a:t>
            </a:r>
            <a:endParaRPr sz="1200">
              <a:solidFill>
                <a:srgbClr val="113D5C"/>
              </a:solidFill>
              <a:latin typeface="Noto Sans"/>
              <a:ea typeface="Noto Sans"/>
              <a:cs typeface="Noto Sans"/>
              <a:sym typeface="Noto Sans"/>
            </a:endParaRPr>
          </a:p>
          <a:p>
            <a:pPr indent="0" lvl="0" marL="0" rtl="0" algn="just">
              <a:lnSpc>
                <a:spcPct val="115000"/>
              </a:lnSpc>
              <a:spcBef>
                <a:spcPts val="1000"/>
              </a:spcBef>
              <a:spcAft>
                <a:spcPts val="0"/>
              </a:spcAft>
              <a:buSzPts val="1100"/>
              <a:buNone/>
            </a:pPr>
            <a:endParaRPr b="1" sz="1200" u="sng">
              <a:solidFill>
                <a:schemeClr val="dk1"/>
              </a:solidFill>
            </a:endParaRPr>
          </a:p>
        </p:txBody>
      </p:sp>
      <p:sp>
        <p:nvSpPr>
          <p:cNvPr id="950" name="Google Shape;950;g2bb9a15ef93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bb9a15ef93_0_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69999" marR="281175" rtl="0" algn="just">
              <a:spcBef>
                <a:spcPts val="0"/>
              </a:spcBef>
              <a:spcAft>
                <a:spcPts val="0"/>
              </a:spcAft>
              <a:buSzPts val="1100"/>
              <a:buNone/>
              <a:defRPr sz="1200">
                <a:solidFill>
                  <a:srgbClr val="113D5C"/>
                </a:solidFill>
                <a:latin typeface="Noto Sans"/>
                <a:ea typeface="Noto Sans"/>
                <a:cs typeface="Noto Sans"/>
                <a:sym typeface="Noto Sans"/>
              </a:defRPr>
            </a:pPr>
            <a:r>
              <a:t>If the parent has multiple boys, girls, or teens, ask them to choose the girl, boy, or teen that exhibits the most behavior issues when enrolling in the programme. Remind the parent that the lessons they earn through the program can be applied to all boys, girls, or teens. However, for the duration of the programme, ask the parent to focus only on one girl or boy. </a:t>
            </a:r>
            <a:endParaRPr sz="1200">
              <a:solidFill>
                <a:srgbClr val="113D5C"/>
              </a:solidFill>
              <a:latin typeface="Noto Sans"/>
              <a:ea typeface="Noto Sans"/>
              <a:cs typeface="Noto Sans"/>
              <a:sym typeface="Noto Sans"/>
            </a:endParaRPr>
          </a:p>
          <a:p>
            <a:pPr indent="0" lvl="0" marL="0" rtl="0" algn="just">
              <a:lnSpc>
                <a:spcPct val="115000"/>
              </a:lnSpc>
              <a:spcBef>
                <a:spcPts val="0"/>
              </a:spcBef>
              <a:spcAft>
                <a:spcPts val="0"/>
              </a:spcAft>
              <a:buSzPts val="1100"/>
              <a:buNone/>
            </a:pPr>
            <a:endParaRPr b="1" sz="1200" u="sng">
              <a:solidFill>
                <a:schemeClr val="dk1"/>
              </a:solidFill>
            </a:endParaRPr>
          </a:p>
        </p:txBody>
      </p:sp>
      <p:sp>
        <p:nvSpPr>
          <p:cNvPr id="959" name="Google Shape;959;g2bb9a15ef9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b9a15ef93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defRPr sz="1200" u="sng">
                <a:solidFill>
                  <a:srgbClr val="113D5C"/>
                </a:solidFill>
                <a:latin typeface="Noto Sans"/>
                <a:ea typeface="Noto Sans"/>
                <a:cs typeface="Noto Sans"/>
                <a:sym typeface="Noto Sans"/>
              </a:defRPr>
            </a:pPr>
            <a:r>
              <a:t>Introduction video:</a:t>
            </a:r>
            <a:endParaRPr sz="1200" u="sng">
              <a:solidFill>
                <a:srgbClr val="113D5C"/>
              </a:solidFill>
              <a:latin typeface="Noto Sans"/>
              <a:ea typeface="Noto Sans"/>
              <a:cs typeface="Noto Sans"/>
              <a:sym typeface="Noto Sans"/>
            </a:endParaRPr>
          </a:p>
          <a:p>
            <a:pPr indent="0" lvl="0" marL="450000" rtl="0" algn="just">
              <a:lnSpc>
                <a:spcPct val="115000"/>
              </a:lnSpc>
              <a:spcBef>
                <a:spcPts val="1200"/>
              </a:spcBef>
              <a:spcAft>
                <a:spcPts val="0"/>
              </a:spcAft>
              <a:buClr>
                <a:schemeClr val="dk1"/>
              </a:buClr>
              <a:buSzPts val="1100"/>
              <a:buFont typeface="Arial"/>
              <a:buNone/>
              <a:defRPr sz="1200">
                <a:solidFill>
                  <a:srgbClr val="113D5C"/>
                </a:solidFill>
                <a:latin typeface="Noto Sans"/>
                <a:ea typeface="Noto Sans"/>
                <a:cs typeface="Noto Sans"/>
                <a:sym typeface="Noto Sans"/>
              </a:defRPr>
            </a:pPr>
            <a:r>
              <a:t>Ask participants to pause when the 5-minute introduction video explaining how Crianza con Conciencia+ works comes up on their chatbot.</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Clr>
                <a:schemeClr val="dk1"/>
              </a:buClr>
              <a:buSzPts val="1100"/>
              <a:buFont typeface="Arial"/>
              <a:buNone/>
              <a:defRPr sz="1200">
                <a:solidFill>
                  <a:srgbClr val="113D5C"/>
                </a:solidFill>
                <a:latin typeface="Noto Sans"/>
                <a:ea typeface="Noto Sans"/>
                <a:cs typeface="Noto Sans"/>
                <a:sym typeface="Noto Sans"/>
              </a:defRPr>
            </a:pPr>
            <a:r>
              <a:t>Play the video on the screen. Ask participants if they have any questions.</a:t>
            </a:r>
            <a:endParaRPr b="1" sz="1200" u="sng">
              <a:solidFill>
                <a:schemeClr val="dk1"/>
              </a:solidFill>
            </a:endParaRPr>
          </a:p>
        </p:txBody>
      </p:sp>
      <p:sp>
        <p:nvSpPr>
          <p:cNvPr id="967" name="Google Shape;967;g2bb9a15ef9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bb9a15ef93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540000" rtl="0" algn="just">
              <a:lnSpc>
                <a:spcPct val="115000"/>
              </a:lnSpc>
              <a:spcBef>
                <a:spcPts val="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a:t>
            </a:r>
            <a:endParaRPr sz="1200">
              <a:solidFill>
                <a:srgbClr val="113D5C"/>
              </a:solidFill>
              <a:latin typeface="Noto Sans"/>
              <a:ea typeface="Noto Sans"/>
              <a:cs typeface="Noto Sans"/>
              <a:sym typeface="Noto Sans"/>
            </a:endParaRPr>
          </a:p>
          <a:p>
            <a:pPr indent="-304800" lvl="1" marL="914400" rtl="0" algn="just">
              <a:lnSpc>
                <a:spcPct val="150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Choose how they would like to receive the messages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Videos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don</a:t>
            </a:r>
            <a:r>
              <a:t>’</a:t>
            </a:r>
            <a:r>
              <a:rPr b="1"/>
              <a:t>t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Images, and Audio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challenging for you, and you </a:t>
            </a:r>
            <a:r>
              <a:rPr b="1"/>
              <a:t>do </a:t>
            </a:r>
            <a:r>
              <a:t>need to save data </a:t>
            </a:r>
            <a:endParaRPr sz="1200">
              <a:solidFill>
                <a:srgbClr val="113D5C"/>
              </a:solidFill>
              <a:latin typeface="Noto Sans"/>
              <a:ea typeface="Noto Sans"/>
              <a:cs typeface="Noto Sans"/>
              <a:sym typeface="Noto Sans"/>
            </a:endParaRPr>
          </a:p>
          <a:p>
            <a:pPr indent="-304800" lvl="2" marL="13716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Text and Images Only </a:t>
            </a:r>
            <a:endParaRPr sz="1200">
              <a:solidFill>
                <a:srgbClr val="113D5C"/>
              </a:solidFill>
              <a:latin typeface="Noto Sans"/>
              <a:ea typeface="Noto Sans"/>
              <a:cs typeface="Noto Sans"/>
              <a:sym typeface="Noto Sans"/>
            </a:endParaRPr>
          </a:p>
          <a:p>
            <a:pPr indent="-304800" lvl="3" marL="1828800" rtl="0" algn="just">
              <a:lnSpc>
                <a:spcPct val="150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Select this option if reading is </a:t>
            </a:r>
            <a:r>
              <a:rPr b="1"/>
              <a:t>NOT </a:t>
            </a:r>
            <a:r>
              <a:t>challenging for you, and you </a:t>
            </a:r>
            <a:r>
              <a:rPr b="1"/>
              <a:t>do </a:t>
            </a:r>
            <a:r>
              <a:t>need to save data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pPr>
            <a:endParaRPr b="1" sz="1200" u="sng">
              <a:solidFill>
                <a:schemeClr val="dk1"/>
              </a:solidFill>
            </a:endParaRPr>
          </a:p>
        </p:txBody>
      </p:sp>
      <p:sp>
        <p:nvSpPr>
          <p:cNvPr id="973" name="Google Shape;973;g2bb9a15ef9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bb9a15ef93_0_10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p>
        </p:txBody>
      </p:sp>
      <p:sp>
        <p:nvSpPr>
          <p:cNvPr id="990" name="Google Shape;990;g2bb9a15ef93_0_1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bb9a15ef93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First Parenting Skill: Self-care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Instructions </a:t>
            </a:r>
            <a:endParaRPr sz="1200" u="sng">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we will begin Crianza con Conciencia+ by learning a short relaxation exercise.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Parenting can be hard and it is useful to learn a relaxation exercise that parents can use whenever they feel stressed or angry. This is a great parenting tool and life skill.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Tell participants to follow the Crianza con Conciencia+ prompts. Crianza con Conciencia+ will ask them to do the self-care exercise.</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Play the video or audio for the whole group and practice the exercise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if they have any questions about the exercise. </a:t>
            </a:r>
            <a:endParaRPr sz="1200">
              <a:solidFill>
                <a:srgbClr val="113D5C"/>
              </a:solidFill>
              <a:latin typeface="Noto Sans"/>
              <a:ea typeface="Noto Sans"/>
              <a:cs typeface="Noto Sans"/>
              <a:sym typeface="Noto Sans"/>
            </a:endParaRPr>
          </a:p>
          <a:p>
            <a:pPr indent="0" lvl="0" marL="450000" rtl="0" algn="just">
              <a:lnSpc>
                <a:spcPct val="115000"/>
              </a:lnSpc>
              <a:spcBef>
                <a:spcPts val="1200"/>
              </a:spcBef>
              <a:spcAft>
                <a:spcPts val="1200"/>
              </a:spcAft>
              <a:buSzPts val="1100"/>
              <a:buNone/>
            </a:pPr>
            <a:endParaRPr sz="1200" u="sng">
              <a:solidFill>
                <a:srgbClr val="113D5C"/>
              </a:solidFill>
              <a:latin typeface="Noto Sans"/>
              <a:ea typeface="Noto Sans"/>
              <a:cs typeface="Noto Sans"/>
              <a:sym typeface="Noto Sans"/>
            </a:endParaRPr>
          </a:p>
        </p:txBody>
      </p:sp>
      <p:sp>
        <p:nvSpPr>
          <p:cNvPr id="1000" name="Google Shape;1000;g2bb9a15ef9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bb9a15ef93_0_10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600"/>
              </a:spcBef>
              <a:spcAft>
                <a:spcPts val="0"/>
              </a:spcAft>
              <a:buSzPts val="1100"/>
              <a:buNone/>
              <a:defRPr sz="1300">
                <a:solidFill>
                  <a:srgbClr val="E4007C"/>
                </a:solidFill>
                <a:latin typeface="Noto Sans SemiBold"/>
                <a:ea typeface="Noto Sans SemiBold"/>
                <a:cs typeface="Noto Sans SemiBold"/>
                <a:sym typeface="Noto Sans SemiBold"/>
              </a:defRPr>
            </a:pPr>
            <a:r>
              <a:t>Walk through the first lesson of Crianza con Conciencia+ chatbot (5 min) </a:t>
            </a:r>
            <a:endParaRPr sz="1300">
              <a:solidFill>
                <a:srgbClr val="E4007C"/>
              </a:solidFill>
              <a:latin typeface="Noto Sans SemiBold"/>
              <a:ea typeface="Noto Sans SemiBold"/>
              <a:cs typeface="Noto Sans SemiBold"/>
              <a:sym typeface="Noto Sans SemiBold"/>
            </a:endParaRPr>
          </a:p>
          <a:p>
            <a:pPr indent="0" lvl="0" marL="0" rtl="0" algn="just">
              <a:lnSpc>
                <a:spcPct val="115000"/>
              </a:lnSpc>
              <a:spcBef>
                <a:spcPts val="600"/>
              </a:spcBef>
              <a:spcAft>
                <a:spcPts val="0"/>
              </a:spcAft>
              <a:buSzPts val="1100"/>
              <a:buNone/>
              <a:defRPr sz="1200">
                <a:solidFill>
                  <a:srgbClr val="113D5C"/>
                </a:solidFill>
                <a:latin typeface="Noto Sans SemiBold"/>
                <a:ea typeface="Noto Sans SemiBold"/>
                <a:cs typeface="Noto Sans SemiBold"/>
                <a:sym typeface="Noto Sans SemiBold"/>
              </a:defRPr>
            </a:pPr>
            <a:r>
              <a:t>Overview</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Parents will explore the first lesson on the chatbot to understand what is typically included in a lesson within Crianza con Conciencia+.</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Ask the parents to take a moment and complete the first lesson “Spending one-on-one time with my girl or boy/teen” on their phones. Remind them that it’s not about getting the right answers on the quiz in the lesson, we are all here to learn together.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After completing the lesson, ask the parents to share their experiences with the group. Discuss what was included in the lesson and any insights you gained.</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SzPts val="1100"/>
              <a:buNone/>
              <a:defRPr sz="1200">
                <a:solidFill>
                  <a:srgbClr val="113D5C"/>
                </a:solidFill>
                <a:latin typeface="Noto Sans"/>
                <a:ea typeface="Noto Sans"/>
                <a:cs typeface="Noto Sans"/>
                <a:sym typeface="Noto Sans"/>
              </a:defRPr>
            </a:pPr>
            <a:r>
              <a:t>Share with the parents that </a:t>
            </a:r>
            <a:endParaRPr sz="1200">
              <a:solidFill>
                <a:srgbClr val="113D5C"/>
              </a:solidFill>
              <a:latin typeface="Noto Sans"/>
              <a:ea typeface="Noto Sans"/>
              <a:cs typeface="Noto Sans"/>
              <a:sym typeface="Noto Sans"/>
            </a:endParaRPr>
          </a:p>
          <a:p>
            <a:pPr indent="-304800" lvl="0" marL="4572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While not every lesson will feature quizzes and comics, each lesson will include tips for them. </a:t>
            </a:r>
            <a:endParaRPr sz="1200">
              <a:solidFill>
                <a:srgbClr val="113D5C"/>
              </a:solidFill>
              <a:latin typeface="Noto Sans"/>
              <a:ea typeface="Noto Sans"/>
              <a:cs typeface="Noto Sans"/>
              <a:sym typeface="Noto Sans"/>
            </a:endParaRPr>
          </a:p>
          <a:p>
            <a:pPr indent="-304800" lvl="0" marL="457200" rtl="0" algn="just">
              <a:lnSpc>
                <a:spcPct val="115000"/>
              </a:lnSpc>
              <a:spcBef>
                <a:spcPts val="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Everyone’s lesson will look a little different, as the lessons are personalised to the parent’s profile.</a:t>
            </a:r>
          </a:p>
        </p:txBody>
      </p:sp>
      <p:sp>
        <p:nvSpPr>
          <p:cNvPr id="1006" name="Google Shape;1006;g2bb9a15ef93_0_1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bb9a15ef93_0_10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1011" name="Google Shape;1011;g2bb9a15ef93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bb9a15ef93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defRPr sz="1200">
                <a:solidFill>
                  <a:srgbClr val="113D5C"/>
                </a:solidFill>
                <a:latin typeface="Noto Sans SemiBold"/>
                <a:ea typeface="Noto Sans SemiBold"/>
                <a:cs typeface="Noto Sans SemiBold"/>
                <a:sym typeface="Noto Sans SemiBold"/>
              </a:defRPr>
            </a:pPr>
            <a:r>
              <a:t>Overview </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pPr>
            <a:r>
              <a:t>Participants may encounter some challenges while interacting with the Crianza con Conciencia+ chatbot. Show the participants how to troubleshoot issues with the chatbot. </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sz="1200">
                <a:solidFill>
                  <a:srgbClr val="113D5C"/>
                </a:solidFill>
                <a:latin typeface="Noto Sans SemiBold"/>
                <a:ea typeface="Noto Sans SemiBold"/>
                <a:cs typeface="Noto Sans SemiBold"/>
                <a:sym typeface="Noto Sans SemiBold"/>
              </a:defRPr>
            </a:pPr>
            <a:r>
              <a:t>Instructions</a:t>
            </a:r>
            <a:endParaRPr sz="1200">
              <a:solidFill>
                <a:srgbClr val="113D5C"/>
              </a:solidFill>
              <a:latin typeface="Noto Sans SemiBold"/>
              <a:ea typeface="Noto Sans SemiBold"/>
              <a:cs typeface="Noto Sans SemiBold"/>
              <a:sym typeface="Noto Sans SemiBold"/>
            </a:endParaRPr>
          </a:p>
          <a:p>
            <a:pPr indent="0" lvl="0" marL="0" rtl="0" algn="just">
              <a:lnSpc>
                <a:spcPct val="115000"/>
              </a:lnSpc>
              <a:spcBef>
                <a:spcPts val="1200"/>
              </a:spcBef>
              <a:spcAft>
                <a:spcPts val="0"/>
              </a:spcAft>
              <a:buNone/>
              <a:defRPr sz="1200">
                <a:solidFill>
                  <a:srgbClr val="113D5C"/>
                </a:solidFill>
                <a:latin typeface="Noto Sans"/>
                <a:ea typeface="Noto Sans"/>
                <a:cs typeface="Noto Sans"/>
                <a:sym typeface="Noto Sans"/>
              </a:defRPr>
            </a:pPr>
            <a:r>
              <a:t>Ask participants to show each other how to solve the following challenges: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am stuck in Crianza con Conciencia+, or the ‘Next’ button does not appear.</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SIGUIENTE to navigate to your next activity.</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don’t know how to access the main Menu or what the Menu does.</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MENU at any time to:</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Track your progress </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Change settings (how/when you receive messages, update your details for tailored content)</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Watch the onboarding video again and get tips to navigate Crianza con Conciencia+.</a:t>
            </a:r>
            <a:endParaRPr sz="1200">
              <a:solidFill>
                <a:srgbClr val="113D5C"/>
              </a:solidFill>
              <a:latin typeface="Noto Sans"/>
              <a:ea typeface="Noto Sans"/>
              <a:cs typeface="Noto Sans"/>
              <a:sym typeface="Noto Sans"/>
            </a:endParaRPr>
          </a:p>
          <a:p>
            <a:pPr indent="-304800" lvl="2" marL="13716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Get help with navigating specific challenges in applying new skills.</a:t>
            </a:r>
            <a:endParaRPr sz="1200">
              <a:solidFill>
                <a:srgbClr val="113D5C"/>
              </a:solidFill>
              <a:latin typeface="Noto Sans"/>
              <a:ea typeface="Noto Sans"/>
              <a:cs typeface="Noto Sans"/>
              <a:sym typeface="Noto Sans"/>
            </a:endParaRPr>
          </a:p>
          <a:p>
            <a:pPr indent="-279400" lvl="0" marL="457200" rtl="0" algn="just">
              <a:lnSpc>
                <a:spcPct val="115000"/>
              </a:lnSpc>
              <a:spcBef>
                <a:spcPts val="12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 have an emergency and need immediate help.</a:t>
            </a:r>
            <a:endParaRPr sz="1200">
              <a:solidFill>
                <a:srgbClr val="113D5C"/>
              </a:solidFill>
              <a:latin typeface="Noto Sans"/>
              <a:ea typeface="Noto Sans"/>
              <a:cs typeface="Noto Sans"/>
              <a:sym typeface="Noto Sans"/>
            </a:endParaRPr>
          </a:p>
          <a:p>
            <a:pPr indent="-304800" lvl="1" marL="914400" rtl="0" algn="just">
              <a:lnSpc>
                <a:spcPct val="115000"/>
              </a:lnSpc>
              <a:spcBef>
                <a:spcPts val="1200"/>
              </a:spcBef>
              <a:spcAft>
                <a:spcPts val="0"/>
              </a:spcAft>
              <a:buClr>
                <a:srgbClr val="113D5C"/>
              </a:buClr>
              <a:buSzPts val="1200"/>
              <a:buFont typeface="Noto Sans"/>
              <a:buChar char="○"/>
              <a:defRPr sz="1200">
                <a:solidFill>
                  <a:srgbClr val="113D5C"/>
                </a:solidFill>
                <a:latin typeface="Noto Sans"/>
                <a:ea typeface="Noto Sans"/>
                <a:cs typeface="Noto Sans"/>
                <a:sym typeface="Noto Sans"/>
              </a:defRPr>
            </a:pPr>
            <a:r>
              <a:t>Type HELP at any time to access resources and contact details in your community if you need assistance around family violence, sexual violence, mental health, or other emergencies.</a:t>
            </a:r>
            <a:endParaRPr sz="12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defRPr sz="1200">
                <a:solidFill>
                  <a:srgbClr val="113D5C"/>
                </a:solidFill>
                <a:latin typeface="Noto Sans"/>
                <a:ea typeface="Noto Sans"/>
                <a:cs typeface="Noto Sans"/>
                <a:sym typeface="Noto Sans"/>
              </a:defRPr>
            </a:pPr>
            <a:r>
              <a:t>Ask the parents if they have any questions about using Crianza con Conciencia+ Chatbot </a:t>
            </a:r>
          </a:p>
        </p:txBody>
      </p:sp>
      <p:sp>
        <p:nvSpPr>
          <p:cNvPr id="1030" name="Google Shape;1030;g2bb9a15ef93_0_10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bb9a15ef93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change the settings </a:t>
            </a:r>
          </a:p>
        </p:txBody>
      </p:sp>
      <p:sp>
        <p:nvSpPr>
          <p:cNvPr id="1051" name="Google Shape;1051;g2bb9a15ef93_0_1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bb9a15ef93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defRPr sz="1200">
                <a:solidFill>
                  <a:srgbClr val="113D5C"/>
                </a:solidFill>
                <a:latin typeface="Noto Sans SemiBold"/>
                <a:ea typeface="Noto Sans SemiBold"/>
                <a:cs typeface="Noto Sans SemiBold"/>
                <a:sym typeface="Noto Sans SemiBold"/>
              </a:defRPr>
            </a:pPr>
            <a:r>
              <a:t>Using MENU to revisit the lessons they have completed </a:t>
            </a:r>
          </a:p>
        </p:txBody>
      </p:sp>
      <p:sp>
        <p:nvSpPr>
          <p:cNvPr id="1057" name="Google Shape;1057;g2bb9a15ef93_0_1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p>
        </p:txBody>
      </p:sp>
      <p:sp>
        <p:nvSpPr>
          <p:cNvPr id="319" name="Google Shape;319;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bb9a15ef93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bb9a15ef93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079" name="Google Shape;1079;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089" name="Google Shape;1089;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1112" name="Google Shape;1112;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30" name="Google Shape;1130;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3" name="Google Shape;1153;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Group welcome </a:t>
            </a:r>
          </a:p>
        </p:txBody>
      </p:sp>
      <p:sp>
        <p:nvSpPr>
          <p:cNvPr id="332" name="Google Shape;332;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6" name="Google Shape;1176;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189" name="Google Shape;1189;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Group welcome </a:t>
            </a:r>
          </a:p>
        </p:txBody>
      </p:sp>
      <p:sp>
        <p:nvSpPr>
          <p:cNvPr id="1221" name="Google Shape;1221;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0" name="Google Shape;1250;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7" name="Google Shape;1257;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64" name="Google Shape;1264;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1" name="Google Shape;1271;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5" name="Google Shape;1325;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64" name="Shape 64"/>
        <p:cNvGrpSpPr/>
        <p:nvPr/>
      </p:nvGrpSpPr>
      <p:grpSpPr>
        <a:xfrm>
          <a:off x="0" y="0"/>
          <a:ext cx="0" cy="0"/>
          <a:chOff x="0" y="0"/>
          <a:chExt cx="0" cy="0"/>
        </a:xfrm>
      </p:grpSpPr>
      <p:pic>
        <p:nvPicPr>
          <p:cNvPr id="65" name="Google Shape;65;p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6" name="Google Shape;66;p18"/>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67" name="Google Shape;67;p18"/>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8" name="Google Shape;68;p18"/>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accent1"/>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73" name="Google Shape;73;p19"/>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74" name="Google Shape;74;p19"/>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75" name="Google Shape;75;p19"/>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6" name="Google Shape;76;p19"/>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77" name="Google Shape;77;p19"/>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Quote">
  <p:cSld name="Double Quote">
    <p:bg>
      <p:bgPr>
        <a:solidFill>
          <a:schemeClr val="accent1"/>
        </a:solidFill>
      </p:bgPr>
    </p:bg>
    <p:spTree>
      <p:nvGrpSpPr>
        <p:cNvPr id="78" name="Shape 78"/>
        <p:cNvGrpSpPr/>
        <p:nvPr/>
      </p:nvGrpSpPr>
      <p:grpSpPr>
        <a:xfrm>
          <a:off x="0" y="0"/>
          <a:ext cx="0" cy="0"/>
          <a:chOff x="0" y="0"/>
          <a:chExt cx="0" cy="0"/>
        </a:xfrm>
      </p:grpSpPr>
      <p:pic>
        <p:nvPicPr>
          <p:cNvPr id="79" name="Google Shape;79;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0" name="Google Shape;80;p20"/>
          <p:cNvPicPr preferRelativeResize="0"/>
          <p:nvPr/>
        </p:nvPicPr>
        <p:blipFill rotWithShape="1">
          <a:blip r:embed="rId3">
            <a:alphaModFix/>
          </a:blip>
          <a:srcRect b="0" l="0" r="0" t="35839"/>
          <a:stretch/>
        </p:blipFill>
        <p:spPr>
          <a:xfrm>
            <a:off x="247136" y="0"/>
            <a:ext cx="5693655" cy="3653018"/>
          </a:xfrm>
          <a:prstGeom prst="rect">
            <a:avLst/>
          </a:prstGeom>
          <a:noFill/>
          <a:ln>
            <a:noFill/>
          </a:ln>
        </p:spPr>
      </p:pic>
      <p:sp>
        <p:nvSpPr>
          <p:cNvPr id="81" name="Google Shape;81;p20"/>
          <p:cNvSpPr txBox="1"/>
          <p:nvPr>
            <p:ph idx="1" type="body"/>
          </p:nvPr>
        </p:nvSpPr>
        <p:spPr>
          <a:xfrm>
            <a:off x="1142703" y="657429"/>
            <a:ext cx="41073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00488" y="-10576"/>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rot="10800000">
            <a:off x="4426591" y="424950"/>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1142703" y="2346877"/>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85" name="Google Shape;85;p20"/>
          <p:cNvPicPr preferRelativeResize="0"/>
          <p:nvPr/>
        </p:nvPicPr>
        <p:blipFill rotWithShape="1">
          <a:blip r:embed="rId3">
            <a:alphaModFix/>
          </a:blip>
          <a:srcRect b="0" l="0" r="0" t="35839"/>
          <a:stretch/>
        </p:blipFill>
        <p:spPr>
          <a:xfrm rot="10800000">
            <a:off x="4021812" y="1855558"/>
            <a:ext cx="5124644" cy="3287941"/>
          </a:xfrm>
          <a:prstGeom prst="rect">
            <a:avLst/>
          </a:prstGeom>
          <a:noFill/>
          <a:ln>
            <a:noFill/>
          </a:ln>
        </p:spPr>
      </p:pic>
      <p:sp>
        <p:nvSpPr>
          <p:cNvPr id="86" name="Google Shape;86;p20"/>
          <p:cNvSpPr txBox="1"/>
          <p:nvPr>
            <p:ph idx="5" type="body"/>
          </p:nvPr>
        </p:nvSpPr>
        <p:spPr>
          <a:xfrm>
            <a:off x="5277206" y="3137535"/>
            <a:ext cx="3281400" cy="14406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6" type="body"/>
          </p:nvPr>
        </p:nvSpPr>
        <p:spPr>
          <a:xfrm>
            <a:off x="4835583" y="2541543"/>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8" name="Google Shape;88;p20"/>
          <p:cNvSpPr txBox="1"/>
          <p:nvPr>
            <p:ph idx="7" type="body"/>
          </p:nvPr>
        </p:nvSpPr>
        <p:spPr>
          <a:xfrm rot="10800000">
            <a:off x="7086331" y="286036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4"/>
              </a:buClr>
              <a:buSzPts val="15000"/>
              <a:buFont typeface="Arial"/>
              <a:buNone/>
              <a:defRPr b="0" i="0" sz="15000" u="none" cap="none" strike="noStrike">
                <a:solidFill>
                  <a:schemeClr val="accent4"/>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9" name="Google Shape;89;p20"/>
          <p:cNvSpPr txBox="1"/>
          <p:nvPr>
            <p:ph idx="8" type="body"/>
          </p:nvPr>
        </p:nvSpPr>
        <p:spPr>
          <a:xfrm>
            <a:off x="5311076" y="4688285"/>
            <a:ext cx="37635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solidFill>
          <a:schemeClr val="accent2"/>
        </a:solidFill>
      </p:bgPr>
    </p:bg>
    <p:spTree>
      <p:nvGrpSpPr>
        <p:cNvPr id="90" name="Shape 90"/>
        <p:cNvGrpSpPr/>
        <p:nvPr/>
      </p:nvGrpSpPr>
      <p:grpSpPr>
        <a:xfrm>
          <a:off x="0" y="0"/>
          <a:ext cx="0" cy="0"/>
          <a:chOff x="0" y="0"/>
          <a:chExt cx="0" cy="0"/>
        </a:xfrm>
      </p:grpSpPr>
      <p:pic>
        <p:nvPicPr>
          <p:cNvPr id="91" name="Google Shape;91;p21"/>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2" name="Google Shape;92;p21"/>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93" name="Google Shape;93;p21"/>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94" name="Google Shape;94;p21"/>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95" name="Google Shape;95;p21"/>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96" name="Google Shape;96;p21"/>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bg>
      <p:bgPr>
        <a:solidFill>
          <a:schemeClr val="dk1"/>
        </a:solidFill>
      </p:bgPr>
    </p:bg>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99" name="Google Shape;99;p22"/>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00" name="Google Shape;100;p22"/>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01" name="Google Shape;101;p22"/>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2" name="Google Shape;102;p22"/>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03" name="Google Shape;103;p22"/>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no image">
  <p:cSld name="Cover no image">
    <p:bg>
      <p:bgPr>
        <a:solidFill>
          <a:schemeClr val="accent1"/>
        </a:solidFill>
      </p:bgPr>
    </p:bg>
    <p:spTree>
      <p:nvGrpSpPr>
        <p:cNvPr id="104" name="Shape 104"/>
        <p:cNvGrpSpPr/>
        <p:nvPr/>
      </p:nvGrpSpPr>
      <p:grpSpPr>
        <a:xfrm>
          <a:off x="0" y="0"/>
          <a:ext cx="0" cy="0"/>
          <a:chOff x="0" y="0"/>
          <a:chExt cx="0" cy="0"/>
        </a:xfrm>
      </p:grpSpPr>
      <p:pic>
        <p:nvPicPr>
          <p:cNvPr id="105" name="Google Shape;105;p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6" name="Google Shape;106;p23"/>
          <p:cNvPicPr preferRelativeResize="0"/>
          <p:nvPr/>
        </p:nvPicPr>
        <p:blipFill rotWithShape="1">
          <a:blip r:embed="rId3">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07" name="Google Shape;107;p23"/>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Google Shape;108;p23"/>
          <p:cNvSpPr txBox="1"/>
          <p:nvPr>
            <p:ph idx="2"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9" name="Google Shape;109;p23"/>
          <p:cNvPicPr preferRelativeResize="0"/>
          <p:nvPr/>
        </p:nvPicPr>
        <p:blipFill rotWithShape="1">
          <a:blip r:embed="rId4">
            <a:alphaModFix/>
          </a:blip>
          <a:srcRect b="0" l="0" r="0" t="0"/>
          <a:stretch/>
        </p:blipFill>
        <p:spPr>
          <a:xfrm>
            <a:off x="585997" y="740829"/>
            <a:ext cx="3014053" cy="1196756"/>
          </a:xfrm>
          <a:prstGeom prst="rect">
            <a:avLst/>
          </a:prstGeom>
          <a:noFill/>
          <a:ln>
            <a:noFill/>
          </a:ln>
        </p:spPr>
      </p:pic>
      <p:sp>
        <p:nvSpPr>
          <p:cNvPr id="110" name="Google Shape;110;p23"/>
          <p:cNvSpPr txBox="1"/>
          <p:nvPr>
            <p:ph idx="3"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 name="Google Shape;111;p23"/>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with image">
  <p:cSld name="1_Cover with image">
    <p:spTree>
      <p:nvGrpSpPr>
        <p:cNvPr id="112" name="Shape 112"/>
        <p:cNvGrpSpPr/>
        <p:nvPr/>
      </p:nvGrpSpPr>
      <p:grpSpPr>
        <a:xfrm>
          <a:off x="0" y="0"/>
          <a:ext cx="0" cy="0"/>
          <a:chOff x="0" y="0"/>
          <a:chExt cx="0" cy="0"/>
        </a:xfrm>
      </p:grpSpPr>
      <p:sp>
        <p:nvSpPr>
          <p:cNvPr id="113" name="Google Shape;113;p24"/>
          <p:cNvSpPr/>
          <p:nvPr>
            <p:ph idx="2" type="pic"/>
          </p:nvPr>
        </p:nvSpPr>
        <p:spPr>
          <a:xfrm>
            <a:off x="61" y="0"/>
            <a:ext cx="3704100" cy="4403100"/>
          </a:xfrm>
          <a:prstGeom prst="rect">
            <a:avLst/>
          </a:prstGeom>
          <a:noFill/>
          <a:ln>
            <a:noFill/>
          </a:ln>
        </p:spPr>
      </p:sp>
      <p:sp>
        <p:nvSpPr>
          <p:cNvPr id="114" name="Google Shape;114;p24"/>
          <p:cNvSpPr/>
          <p:nvPr>
            <p:ph idx="3" type="pic"/>
          </p:nvPr>
        </p:nvSpPr>
        <p:spPr>
          <a:xfrm>
            <a:off x="5439966" y="0"/>
            <a:ext cx="3704100" cy="4403100"/>
          </a:xfrm>
          <a:prstGeom prst="rect">
            <a:avLst/>
          </a:prstGeom>
          <a:noFill/>
          <a:ln>
            <a:noFill/>
          </a:ln>
        </p:spPr>
      </p:sp>
      <p:pic>
        <p:nvPicPr>
          <p:cNvPr id="115" name="Google Shape;115;p24"/>
          <p:cNvPicPr preferRelativeResize="0"/>
          <p:nvPr/>
        </p:nvPicPr>
        <p:blipFill rotWithShape="1">
          <a:blip r:embed="rId2">
            <a:alphaModFix/>
          </a:blip>
          <a:srcRect b="42290" l="19517" r="0" t="8258"/>
          <a:stretch/>
        </p:blipFill>
        <p:spPr>
          <a:xfrm>
            <a:off x="0" y="0"/>
            <a:ext cx="8372024" cy="5143501"/>
          </a:xfrm>
          <a:prstGeom prst="rect">
            <a:avLst/>
          </a:prstGeom>
          <a:noFill/>
          <a:ln>
            <a:noFill/>
          </a:ln>
          <a:effectLst>
            <a:outerShdw blurRad="411778" sx="102000" rotWithShape="0" algn="ctr" sy="102000">
              <a:srgbClr val="000000">
                <a:alpha val="40000"/>
              </a:srgbClr>
            </a:outerShdw>
          </a:effectLst>
        </p:spPr>
      </p:pic>
      <p:sp>
        <p:nvSpPr>
          <p:cNvPr id="116" name="Google Shape;116;p24"/>
          <p:cNvSpPr txBox="1"/>
          <p:nvPr>
            <p:ph idx="1" type="body"/>
          </p:nvPr>
        </p:nvSpPr>
        <p:spPr>
          <a:xfrm>
            <a:off x="585997" y="2308601"/>
            <a:ext cx="6992700" cy="526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3300"/>
              <a:buFont typeface="Arial"/>
              <a:buNone/>
              <a:defRPr b="0" i="0" sz="33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7" name="Google Shape;117;p24"/>
          <p:cNvSpPr txBox="1"/>
          <p:nvPr>
            <p:ph idx="4" type="body"/>
          </p:nvPr>
        </p:nvSpPr>
        <p:spPr>
          <a:xfrm>
            <a:off x="585997" y="3028884"/>
            <a:ext cx="12909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100"/>
              <a:buFont typeface="Arial"/>
              <a:buNone/>
              <a:defRPr b="0" i="0" sz="11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8" name="Google Shape;118;p24"/>
          <p:cNvPicPr preferRelativeResize="0"/>
          <p:nvPr/>
        </p:nvPicPr>
        <p:blipFill rotWithShape="1">
          <a:blip r:embed="rId3">
            <a:alphaModFix/>
          </a:blip>
          <a:srcRect b="0" l="0" r="0" t="0"/>
          <a:stretch/>
        </p:blipFill>
        <p:spPr>
          <a:xfrm>
            <a:off x="585997" y="740829"/>
            <a:ext cx="3014053" cy="1196756"/>
          </a:xfrm>
          <a:prstGeom prst="rect">
            <a:avLst/>
          </a:prstGeom>
          <a:noFill/>
          <a:ln>
            <a:noFill/>
          </a:ln>
        </p:spPr>
      </p:pic>
      <p:sp>
        <p:nvSpPr>
          <p:cNvPr id="119" name="Google Shape;119;p24"/>
          <p:cNvSpPr txBox="1"/>
          <p:nvPr>
            <p:ph idx="5" type="body"/>
          </p:nvPr>
        </p:nvSpPr>
        <p:spPr>
          <a:xfrm>
            <a:off x="585997" y="3576929"/>
            <a:ext cx="4609800" cy="225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Noto Sans"/>
                <a:ea typeface="Noto Sans"/>
                <a:cs typeface="Noto Sans"/>
                <a:sym typeface="No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4"/>
          <p:cNvSpPr/>
          <p:nvPr/>
        </p:nvSpPr>
        <p:spPr>
          <a:xfrm>
            <a:off x="0" y="4402671"/>
            <a:ext cx="9144000" cy="74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121" name="Shape 121"/>
        <p:cNvGrpSpPr/>
        <p:nvPr/>
      </p:nvGrpSpPr>
      <p:grpSpPr>
        <a:xfrm>
          <a:off x="0" y="0"/>
          <a:ext cx="0" cy="0"/>
          <a:chOff x="0" y="0"/>
          <a:chExt cx="0" cy="0"/>
        </a:xfrm>
      </p:grpSpPr>
      <p:pic>
        <p:nvPicPr>
          <p:cNvPr id="122" name="Google Shape;122;p25"/>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123" name="Google Shape;123;p25"/>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124" name="Google Shape;124;p25"/>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125" name="Google Shape;125;p25"/>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6" name="Google Shape;126;p25"/>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127" name="Google Shape;127;p25"/>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text box">
  <p:cSld name="Single text box">
    <p:spTree>
      <p:nvGrpSpPr>
        <p:cNvPr id="128" name="Shape 128"/>
        <p:cNvGrpSpPr/>
        <p:nvPr/>
      </p:nvGrpSpPr>
      <p:grpSpPr>
        <a:xfrm>
          <a:off x="0" y="0"/>
          <a:ext cx="0" cy="0"/>
          <a:chOff x="0" y="0"/>
          <a:chExt cx="0" cy="0"/>
        </a:xfrm>
      </p:grpSpPr>
      <p:sp>
        <p:nvSpPr>
          <p:cNvPr id="129" name="Google Shape;129;p26"/>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0" name="Google Shape;130;p26"/>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1" name="Google Shape;131;p26"/>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2" name="Google Shape;132;p26"/>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33" name="Google Shape;133;p26"/>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34" name="Google Shape;134;p26"/>
          <p:cNvSpPr txBox="1"/>
          <p:nvPr>
            <p:ph idx="2" type="body"/>
          </p:nvPr>
        </p:nvSpPr>
        <p:spPr>
          <a:xfrm>
            <a:off x="379853" y="1663303"/>
            <a:ext cx="83847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box slide">
  <p:cSld name="Double text box slide">
    <p:spTree>
      <p:nvGrpSpPr>
        <p:cNvPr id="135" name="Shape 135"/>
        <p:cNvGrpSpPr/>
        <p:nvPr/>
      </p:nvGrpSpPr>
      <p:grpSpPr>
        <a:xfrm>
          <a:off x="0" y="0"/>
          <a:ext cx="0" cy="0"/>
          <a:chOff x="0" y="0"/>
          <a:chExt cx="0" cy="0"/>
        </a:xfrm>
      </p:grpSpPr>
      <p:sp>
        <p:nvSpPr>
          <p:cNvPr id="136" name="Google Shape;136;p27"/>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7"/>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8" name="Google Shape;138;p27"/>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39" name="Google Shape;139;p27"/>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0" name="Google Shape;140;p27"/>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1" name="Google Shape;141;p27"/>
          <p:cNvSpPr txBox="1"/>
          <p:nvPr>
            <p:ph idx="2" type="body"/>
          </p:nvPr>
        </p:nvSpPr>
        <p:spPr>
          <a:xfrm>
            <a:off x="379853"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2" name="Google Shape;142;p27"/>
          <p:cNvSpPr txBox="1"/>
          <p:nvPr>
            <p:ph idx="3" type="body"/>
          </p:nvPr>
        </p:nvSpPr>
        <p:spPr>
          <a:xfrm>
            <a:off x="4808494" y="1663303"/>
            <a:ext cx="3955800" cy="26958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text box and image">
  <p:cSld name="Left text box and image">
    <p:spTree>
      <p:nvGrpSpPr>
        <p:cNvPr id="143" name="Shape 143"/>
        <p:cNvGrpSpPr/>
        <p:nvPr/>
      </p:nvGrpSpPr>
      <p:grpSpPr>
        <a:xfrm>
          <a:off x="0" y="0"/>
          <a:ext cx="0" cy="0"/>
          <a:chOff x="0" y="0"/>
          <a:chExt cx="0" cy="0"/>
        </a:xfrm>
      </p:grpSpPr>
      <p:sp>
        <p:nvSpPr>
          <p:cNvPr id="144" name="Google Shape;144;p28"/>
          <p:cNvSpPr txBox="1"/>
          <p:nvPr>
            <p:ph type="ctrTitle"/>
          </p:nvPr>
        </p:nvSpPr>
        <p:spPr>
          <a:xfrm>
            <a:off x="379560" y="373588"/>
            <a:ext cx="3851700" cy="19392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28"/>
          <p:cNvSpPr txBox="1"/>
          <p:nvPr>
            <p:ph idx="1" type="subTitle"/>
          </p:nvPr>
        </p:nvSpPr>
        <p:spPr>
          <a:xfrm>
            <a:off x="379560" y="2454773"/>
            <a:ext cx="38517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46" name="Google Shape;146;p2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47" name="Google Shape;147;p2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48" name="Google Shape;148;p2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49" name="Google Shape;149;p28"/>
          <p:cNvSpPr txBox="1"/>
          <p:nvPr>
            <p:ph idx="2" type="body"/>
          </p:nvPr>
        </p:nvSpPr>
        <p:spPr>
          <a:xfrm>
            <a:off x="379560" y="3184902"/>
            <a:ext cx="3851700" cy="1371600"/>
          </a:xfrm>
          <a:prstGeom prst="rect">
            <a:avLst/>
          </a:prstGeom>
          <a:noFill/>
          <a:ln>
            <a:noFill/>
          </a:ln>
        </p:spPr>
        <p:txBody>
          <a:bodyPr anchorCtr="0" anchor="t" bIns="34275" lIns="68575" spcFirstLastPara="1" rIns="68575" wrap="square" tIns="34275">
            <a:noAutofit/>
          </a:bodyPr>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1"/>
                </a:solidFill>
                <a:latin typeface="Noto Sans"/>
                <a:ea typeface="Noto Sans"/>
                <a:cs typeface="Noto Sans"/>
                <a:sym typeface="Noto Sans"/>
              </a:defRPr>
            </a:lvl2pPr>
            <a:lvl3pPr indent="-317500" lvl="2" marL="13716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3pPr>
            <a:lvl4pPr indent="-304800" lvl="3" marL="18288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4pPr>
            <a:lvl5pPr indent="-304800" lvl="4" marL="22860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8"/>
          <p:cNvSpPr/>
          <p:nvPr>
            <p:ph idx="3" type="pic"/>
          </p:nvPr>
        </p:nvSpPr>
        <p:spPr>
          <a:xfrm>
            <a:off x="4572000" y="373589"/>
            <a:ext cx="4192500" cy="41829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s">
  <p:cSld name="3 numbered columns">
    <p:spTree>
      <p:nvGrpSpPr>
        <p:cNvPr id="151" name="Shape 151"/>
        <p:cNvGrpSpPr/>
        <p:nvPr/>
      </p:nvGrpSpPr>
      <p:grpSpPr>
        <a:xfrm>
          <a:off x="0" y="0"/>
          <a:ext cx="0" cy="0"/>
          <a:chOff x="0" y="0"/>
          <a:chExt cx="0" cy="0"/>
        </a:xfrm>
      </p:grpSpPr>
      <p:sp>
        <p:nvSpPr>
          <p:cNvPr id="152" name="Google Shape;152;p29"/>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29"/>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54" name="Google Shape;154;p29"/>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55" name="Google Shape;155;p29"/>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56" name="Google Shape;156;p29"/>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57" name="Google Shape;157;p29"/>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8" name="Google Shape;158;p29"/>
          <p:cNvSpPr txBox="1"/>
          <p:nvPr>
            <p:ph idx="3" type="body"/>
          </p:nvPr>
        </p:nvSpPr>
        <p:spPr>
          <a:xfrm>
            <a:off x="37985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9" name="Google Shape;159;p29"/>
          <p:cNvSpPr txBox="1"/>
          <p:nvPr>
            <p:ph idx="4"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0" name="Google Shape;160;p29"/>
          <p:cNvSpPr txBox="1"/>
          <p:nvPr>
            <p:ph idx="5"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1" name="Google Shape;161;p29"/>
          <p:cNvSpPr txBox="1"/>
          <p:nvPr>
            <p:ph idx="6" type="body"/>
          </p:nvPr>
        </p:nvSpPr>
        <p:spPr>
          <a:xfrm>
            <a:off x="3491283"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2" name="Google Shape;162;p29"/>
          <p:cNvSpPr txBox="1"/>
          <p:nvPr>
            <p:ph idx="7"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3" name="Google Shape;163;p29"/>
          <p:cNvSpPr txBox="1"/>
          <p:nvPr>
            <p:ph idx="8"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4" name="Google Shape;164;p29"/>
          <p:cNvSpPr txBox="1"/>
          <p:nvPr>
            <p:ph idx="9" type="body"/>
          </p:nvPr>
        </p:nvSpPr>
        <p:spPr>
          <a:xfrm>
            <a:off x="6517182" y="2043463"/>
            <a:ext cx="22587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5" name="Google Shape;165;p29"/>
          <p:cNvSpPr txBox="1"/>
          <p:nvPr>
            <p:ph idx="13"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s">
  <p:cSld name="4 numbered columns">
    <p:spTree>
      <p:nvGrpSpPr>
        <p:cNvPr id="166" name="Shape 166"/>
        <p:cNvGrpSpPr/>
        <p:nvPr/>
      </p:nvGrpSpPr>
      <p:grpSpPr>
        <a:xfrm>
          <a:off x="0" y="0"/>
          <a:ext cx="0" cy="0"/>
          <a:chOff x="0" y="0"/>
          <a:chExt cx="0" cy="0"/>
        </a:xfrm>
      </p:grpSpPr>
      <p:sp>
        <p:nvSpPr>
          <p:cNvPr id="167" name="Google Shape;167;p30"/>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p30"/>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69" name="Google Shape;169;p30"/>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70" name="Google Shape;170;p30"/>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71" name="Google Shape;171;p30"/>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72" name="Google Shape;172;p30"/>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3" name="Google Shape;173;p30"/>
          <p:cNvSpPr txBox="1"/>
          <p:nvPr>
            <p:ph idx="3" type="body"/>
          </p:nvPr>
        </p:nvSpPr>
        <p:spPr>
          <a:xfrm>
            <a:off x="37985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4" name="Google Shape;174;p30"/>
          <p:cNvSpPr txBox="1"/>
          <p:nvPr>
            <p:ph idx="4"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5" name="Google Shape;175;p30"/>
          <p:cNvSpPr txBox="1"/>
          <p:nvPr>
            <p:ph idx="5"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6" name="Google Shape;176;p30"/>
          <p:cNvSpPr txBox="1"/>
          <p:nvPr>
            <p:ph idx="6" type="body"/>
          </p:nvPr>
        </p:nvSpPr>
        <p:spPr>
          <a:xfrm>
            <a:off x="2522204"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2"/>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7" name="Google Shape;177;p30"/>
          <p:cNvSpPr txBox="1"/>
          <p:nvPr>
            <p:ph idx="7"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8" name="Google Shape;178;p30"/>
          <p:cNvSpPr txBox="1"/>
          <p:nvPr>
            <p:ph idx="8"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9" name="Google Shape;179;p30"/>
          <p:cNvSpPr txBox="1"/>
          <p:nvPr>
            <p:ph idx="9" type="body"/>
          </p:nvPr>
        </p:nvSpPr>
        <p:spPr>
          <a:xfrm>
            <a:off x="4685789"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accent3"/>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0" name="Google Shape;180;p30"/>
          <p:cNvSpPr txBox="1"/>
          <p:nvPr>
            <p:ph idx="13"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1" name="Google Shape;181;p30"/>
          <p:cNvSpPr txBox="1"/>
          <p:nvPr>
            <p:ph idx="14"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2" name="Google Shape;182;p30"/>
          <p:cNvSpPr txBox="1"/>
          <p:nvPr>
            <p:ph idx="15" type="body"/>
          </p:nvPr>
        </p:nvSpPr>
        <p:spPr>
          <a:xfrm>
            <a:off x="6838193" y="2043463"/>
            <a:ext cx="1935900" cy="48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3000"/>
              <a:buFont typeface="Arial"/>
              <a:buNone/>
              <a:defRPr b="0" i="0" sz="3000" u="none" cap="none" strike="noStrike">
                <a:solidFill>
                  <a:schemeClr val="dk1"/>
                </a:solidFill>
                <a:latin typeface="Noto Sans Thin"/>
                <a:ea typeface="Noto Sans Thin"/>
                <a:cs typeface="Noto Sans Thin"/>
                <a:sym typeface="Noto Sans Thin"/>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3" name="Google Shape;183;p30"/>
          <p:cNvSpPr txBox="1"/>
          <p:nvPr>
            <p:ph idx="16"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184" name="Shape 184"/>
        <p:cNvGrpSpPr/>
        <p:nvPr/>
      </p:nvGrpSpPr>
      <p:grpSpPr>
        <a:xfrm>
          <a:off x="0" y="0"/>
          <a:ext cx="0" cy="0"/>
          <a:chOff x="0" y="0"/>
          <a:chExt cx="0" cy="0"/>
        </a:xfrm>
      </p:grpSpPr>
      <p:sp>
        <p:nvSpPr>
          <p:cNvPr id="185" name="Google Shape;185;p31"/>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6" name="Google Shape;186;p31"/>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87" name="Google Shape;187;p31"/>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188" name="Google Shape;188;p31"/>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189" name="Google Shape;189;p31"/>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190" name="Google Shape;190;p31"/>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1" name="Google Shape;191;p31"/>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2" name="Google Shape;192;p31"/>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3" name="Google Shape;193;p31"/>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4" name="Google Shape;194;p31"/>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95" name="Google Shape;195;p31"/>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96" name="Google Shape;196;p31"/>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197" name="Google Shape;197;p31"/>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198" name="Google Shape;198;p31"/>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 columns">
  <p:cSld name="4 Icon columns">
    <p:spTree>
      <p:nvGrpSpPr>
        <p:cNvPr id="199" name="Shape 199"/>
        <p:cNvGrpSpPr/>
        <p:nvPr/>
      </p:nvGrpSpPr>
      <p:grpSpPr>
        <a:xfrm>
          <a:off x="0" y="0"/>
          <a:ext cx="0" cy="0"/>
          <a:chOff x="0" y="0"/>
          <a:chExt cx="0" cy="0"/>
        </a:xfrm>
      </p:grpSpPr>
      <p:sp>
        <p:nvSpPr>
          <p:cNvPr id="200" name="Google Shape;200;p32"/>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32"/>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03" name="Google Shape;203;p32"/>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04" name="Google Shape;204;p32"/>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05" name="Google Shape;205;p32"/>
          <p:cNvSpPr txBox="1"/>
          <p:nvPr>
            <p:ph idx="2" type="body"/>
          </p:nvPr>
        </p:nvSpPr>
        <p:spPr>
          <a:xfrm>
            <a:off x="37985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6" name="Google Shape;206;p32"/>
          <p:cNvSpPr txBox="1"/>
          <p:nvPr>
            <p:ph idx="3" type="body"/>
          </p:nvPr>
        </p:nvSpPr>
        <p:spPr>
          <a:xfrm>
            <a:off x="37985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7" name="Google Shape;207;p32"/>
          <p:cNvSpPr txBox="1"/>
          <p:nvPr>
            <p:ph idx="4" type="body"/>
          </p:nvPr>
        </p:nvSpPr>
        <p:spPr>
          <a:xfrm>
            <a:off x="2522204"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8" name="Google Shape;208;p32"/>
          <p:cNvSpPr txBox="1"/>
          <p:nvPr>
            <p:ph idx="5" type="body"/>
          </p:nvPr>
        </p:nvSpPr>
        <p:spPr>
          <a:xfrm>
            <a:off x="2522204"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09" name="Google Shape;209;p32"/>
          <p:cNvSpPr txBox="1"/>
          <p:nvPr>
            <p:ph idx="6" type="body"/>
          </p:nvPr>
        </p:nvSpPr>
        <p:spPr>
          <a:xfrm>
            <a:off x="4685789"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0" name="Google Shape;210;p32"/>
          <p:cNvSpPr txBox="1"/>
          <p:nvPr>
            <p:ph idx="7" type="body"/>
          </p:nvPr>
        </p:nvSpPr>
        <p:spPr>
          <a:xfrm>
            <a:off x="4685789"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1" name="Google Shape;211;p32"/>
          <p:cNvSpPr txBox="1"/>
          <p:nvPr>
            <p:ph idx="8" type="body"/>
          </p:nvPr>
        </p:nvSpPr>
        <p:spPr>
          <a:xfrm>
            <a:off x="6838193" y="2906768"/>
            <a:ext cx="19359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4"/>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p32"/>
          <p:cNvSpPr txBox="1"/>
          <p:nvPr>
            <p:ph idx="9" type="body"/>
          </p:nvPr>
        </p:nvSpPr>
        <p:spPr>
          <a:xfrm>
            <a:off x="6838193" y="2516342"/>
            <a:ext cx="19359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13" name="Google Shape;213;p32"/>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14" name="Google Shape;214;p32"/>
          <p:cNvPicPr preferRelativeResize="0"/>
          <p:nvPr/>
        </p:nvPicPr>
        <p:blipFill rotWithShape="1">
          <a:blip r:embed="rId4">
            <a:alphaModFix/>
          </a:blip>
          <a:srcRect b="0" l="0" r="0" t="0"/>
          <a:stretch/>
        </p:blipFill>
        <p:spPr>
          <a:xfrm>
            <a:off x="4664849" y="1764197"/>
            <a:ext cx="662548" cy="662548"/>
          </a:xfrm>
          <a:prstGeom prst="rect">
            <a:avLst/>
          </a:prstGeom>
          <a:noFill/>
          <a:ln>
            <a:noFill/>
          </a:ln>
        </p:spPr>
      </p:pic>
      <p:pic>
        <p:nvPicPr>
          <p:cNvPr id="215" name="Google Shape;215;p32"/>
          <p:cNvPicPr preferRelativeResize="0"/>
          <p:nvPr/>
        </p:nvPicPr>
        <p:blipFill rotWithShape="1">
          <a:blip r:embed="rId5">
            <a:alphaModFix/>
          </a:blip>
          <a:srcRect b="0" l="0" r="0" t="0"/>
          <a:stretch/>
        </p:blipFill>
        <p:spPr>
          <a:xfrm rot="10800000">
            <a:off x="2522207" y="1764200"/>
            <a:ext cx="662548" cy="662548"/>
          </a:xfrm>
          <a:prstGeom prst="rect">
            <a:avLst/>
          </a:prstGeom>
          <a:noFill/>
          <a:ln>
            <a:noFill/>
          </a:ln>
        </p:spPr>
      </p:pic>
      <p:pic>
        <p:nvPicPr>
          <p:cNvPr id="216" name="Google Shape;216;p32"/>
          <p:cNvPicPr preferRelativeResize="0"/>
          <p:nvPr/>
        </p:nvPicPr>
        <p:blipFill rotWithShape="1">
          <a:blip r:embed="rId6">
            <a:alphaModFix/>
          </a:blip>
          <a:srcRect b="0" l="0" r="0" t="0"/>
          <a:stretch/>
        </p:blipFill>
        <p:spPr>
          <a:xfrm rot="10800000">
            <a:off x="6811364" y="1764200"/>
            <a:ext cx="662548" cy="6625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7" name="Shape 21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3" name="Shape 22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4" name="Shape 22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bg>
      <p:bgPr>
        <a:solidFill>
          <a:schemeClr val="accent4"/>
        </a:solidFill>
      </p:bgPr>
    </p:bg>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2">
            <a:alphaModFix/>
          </a:blip>
          <a:srcRect b="8506" l="21377" r="0" t="8257"/>
          <a:stretch/>
        </p:blipFill>
        <p:spPr>
          <a:xfrm>
            <a:off x="0" y="-1"/>
            <a:ext cx="4858716" cy="5143501"/>
          </a:xfrm>
          <a:prstGeom prst="rect">
            <a:avLst/>
          </a:prstGeom>
          <a:noFill/>
          <a:ln>
            <a:noFill/>
          </a:ln>
        </p:spPr>
      </p:pic>
      <p:pic>
        <p:nvPicPr>
          <p:cNvPr id="227" name="Google Shape;227;p37"/>
          <p:cNvPicPr preferRelativeResize="0"/>
          <p:nvPr/>
        </p:nvPicPr>
        <p:blipFill rotWithShape="1">
          <a:blip r:embed="rId3">
            <a:alphaModFix/>
          </a:blip>
          <a:srcRect b="-340" l="-402" r="29870" t="8310"/>
          <a:stretch/>
        </p:blipFill>
        <p:spPr>
          <a:xfrm rot="5400000">
            <a:off x="4147775" y="147279"/>
            <a:ext cx="4335565" cy="5656883"/>
          </a:xfrm>
          <a:prstGeom prst="rect">
            <a:avLst/>
          </a:prstGeom>
          <a:noFill/>
          <a:ln>
            <a:noFill/>
          </a:ln>
        </p:spPr>
      </p:pic>
      <p:pic>
        <p:nvPicPr>
          <p:cNvPr id="228" name="Google Shape;228;p37"/>
          <p:cNvPicPr preferRelativeResize="0"/>
          <p:nvPr/>
        </p:nvPicPr>
        <p:blipFill rotWithShape="1">
          <a:blip r:embed="rId4">
            <a:alphaModFix/>
          </a:blip>
          <a:srcRect b="-333" l="55096" r="0" t="12506"/>
          <a:stretch/>
        </p:blipFill>
        <p:spPr>
          <a:xfrm rot="5400000">
            <a:off x="5800468" y="-1081238"/>
            <a:ext cx="2262292" cy="4424771"/>
          </a:xfrm>
          <a:prstGeom prst="rect">
            <a:avLst/>
          </a:prstGeom>
          <a:noFill/>
          <a:ln>
            <a:noFill/>
          </a:ln>
        </p:spPr>
      </p:pic>
      <p:sp>
        <p:nvSpPr>
          <p:cNvPr id="229" name="Google Shape;229;p37"/>
          <p:cNvSpPr txBox="1"/>
          <p:nvPr>
            <p:ph idx="1" type="body"/>
          </p:nvPr>
        </p:nvSpPr>
        <p:spPr>
          <a:xfrm>
            <a:off x="2530851" y="2620280"/>
            <a:ext cx="5045100" cy="6927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500"/>
              <a:buFont typeface="Arial"/>
              <a:buNone/>
              <a:defRPr b="0" i="0" sz="45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30" name="Google Shape;230;p37"/>
          <p:cNvPicPr preferRelativeResize="0"/>
          <p:nvPr/>
        </p:nvPicPr>
        <p:blipFill rotWithShape="1">
          <a:blip r:embed="rId5">
            <a:alphaModFix/>
          </a:blip>
          <a:srcRect b="0" l="0" r="0" t="0"/>
          <a:stretch/>
        </p:blipFill>
        <p:spPr>
          <a:xfrm>
            <a:off x="985664" y="1047036"/>
            <a:ext cx="2501451" cy="2655861"/>
          </a:xfrm>
          <a:prstGeom prst="rect">
            <a:avLst/>
          </a:prstGeom>
          <a:noFill/>
          <a:ln>
            <a:noFill/>
          </a:ln>
        </p:spPr>
      </p:pic>
      <p:sp>
        <p:nvSpPr>
          <p:cNvPr id="231" name="Google Shape;231;p37"/>
          <p:cNvSpPr txBox="1"/>
          <p:nvPr>
            <p:ph idx="2" type="body"/>
          </p:nvPr>
        </p:nvSpPr>
        <p:spPr>
          <a:xfrm>
            <a:off x="2530850" y="1865458"/>
            <a:ext cx="1290900" cy="754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5000"/>
              <a:buFont typeface="Arial"/>
              <a:buNone/>
              <a:defRPr b="0" i="0" sz="5000" u="none" cap="none" strike="noStrike">
                <a:solidFill>
                  <a:schemeClr val="lt1"/>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con columns">
  <p:cSld name="3 icon columns">
    <p:spTree>
      <p:nvGrpSpPr>
        <p:cNvPr id="232" name="Shape 232"/>
        <p:cNvGrpSpPr/>
        <p:nvPr/>
      </p:nvGrpSpPr>
      <p:grpSpPr>
        <a:xfrm>
          <a:off x="0" y="0"/>
          <a:ext cx="0" cy="0"/>
          <a:chOff x="0" y="0"/>
          <a:chExt cx="0" cy="0"/>
        </a:xfrm>
      </p:grpSpPr>
      <p:sp>
        <p:nvSpPr>
          <p:cNvPr id="233" name="Google Shape;233;p38"/>
          <p:cNvSpPr txBox="1"/>
          <p:nvPr>
            <p:ph type="ctrTitle"/>
          </p:nvPr>
        </p:nvSpPr>
        <p:spPr>
          <a:xfrm>
            <a:off x="379560" y="373588"/>
            <a:ext cx="8385000" cy="6927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0"/>
              </a:spcBef>
              <a:spcAft>
                <a:spcPts val="0"/>
              </a:spcAft>
              <a:buClr>
                <a:schemeClr val="dk2"/>
              </a:buClr>
              <a:buSzPts val="4500"/>
              <a:buFont typeface="Delicious Handrawn"/>
              <a:buNone/>
              <a:defRPr b="0" i="0" sz="4500" u="none" cap="none" strike="noStrike">
                <a:solidFill>
                  <a:schemeClr val="dk2"/>
                </a:solidFill>
                <a:latin typeface="Delicious Handrawn"/>
                <a:ea typeface="Delicious Handrawn"/>
                <a:cs typeface="Delicious Handrawn"/>
                <a:sym typeface="Delicious Handraw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38"/>
          <p:cNvSpPr txBox="1"/>
          <p:nvPr>
            <p:ph idx="1" type="subTitle"/>
          </p:nvPr>
        </p:nvSpPr>
        <p:spPr>
          <a:xfrm>
            <a:off x="379560" y="1066085"/>
            <a:ext cx="8385000" cy="276900"/>
          </a:xfrm>
          <a:prstGeom prst="rect">
            <a:avLst/>
          </a:prstGeom>
          <a:noFill/>
          <a:ln>
            <a:noFill/>
          </a:ln>
        </p:spPr>
        <p:txBody>
          <a:bodyPr anchorCtr="0" anchor="t" bIns="34275" lIns="68575" spcFirstLastPara="1" rIns="68575" wrap="square" tIns="34275">
            <a:spAutoFit/>
          </a:bodyPr>
          <a:lstStyle>
            <a:lvl1pPr lvl="0" marR="0" rtl="0" algn="l">
              <a:lnSpc>
                <a:spcPct val="90000"/>
              </a:lnSpc>
              <a:spcBef>
                <a:spcPts val="800"/>
              </a:spcBef>
              <a:spcAft>
                <a:spcPts val="0"/>
              </a:spcAft>
              <a:buClr>
                <a:schemeClr val="dk1"/>
              </a:buClr>
              <a:buSzPts val="1500"/>
              <a:buFont typeface="Arial"/>
              <a:buNone/>
              <a:defRPr b="1" i="0" sz="1500" u="none" cap="none" strike="noStrike">
                <a:solidFill>
                  <a:schemeClr val="dk1"/>
                </a:solidFill>
                <a:latin typeface="Noto Sans"/>
                <a:ea typeface="Noto Sans"/>
                <a:cs typeface="Noto Sans"/>
                <a:sym typeface="Noto Sans"/>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Noto Sans"/>
                <a:ea typeface="Noto Sans"/>
                <a:cs typeface="Noto Sans"/>
                <a:sym typeface="Noto Sans"/>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Noto Sans"/>
                <a:ea typeface="Noto Sans"/>
                <a:cs typeface="Noto Sans"/>
                <a:sym typeface="Noto Sans"/>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Noto Sans"/>
                <a:ea typeface="Noto Sans"/>
                <a:cs typeface="Noto Sans"/>
                <a:sym typeface="Noto San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5" name="Google Shape;235;p38"/>
          <p:cNvSpPr txBox="1"/>
          <p:nvPr>
            <p:ph idx="12" type="sldNum"/>
          </p:nvPr>
        </p:nvSpPr>
        <p:spPr>
          <a:xfrm>
            <a:off x="8691769" y="4892041"/>
            <a:ext cx="452400" cy="180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chemeClr val="dk1"/>
                </a:solidFill>
                <a:latin typeface="Noto Sans"/>
                <a:ea typeface="Noto Sans"/>
                <a:cs typeface="Noto Sans"/>
                <a:sym typeface="Noto Sans"/>
              </a:defRPr>
            </a:lvl9pPr>
          </a:lstStyle>
          <a:p>
            <a:pPr indent="0" lvl="0" marL="0" rtl="0" algn="l">
              <a:spcBef>
                <a:spcPts val="0"/>
              </a:spcBef>
              <a:spcAft>
                <a:spcPts val="0"/>
              </a:spcAft>
              <a:buNone/>
            </a:pPr>
            <a:fld id="{00000000-1234-1234-1234-123412341234}" type="slidenum">
              <a:rPr lang="en-US"/>
              <a:t>‹#›</a:t>
            </a:fld>
            <a:endParaRPr/>
          </a:p>
        </p:txBody>
      </p:sp>
      <p:cxnSp>
        <p:nvCxnSpPr>
          <p:cNvPr id="236" name="Google Shape;236;p38"/>
          <p:cNvCxnSpPr/>
          <p:nvPr/>
        </p:nvCxnSpPr>
        <p:spPr>
          <a:xfrm>
            <a:off x="0" y="4769912"/>
            <a:ext cx="9144000" cy="0"/>
          </a:xfrm>
          <a:prstGeom prst="straightConnector1">
            <a:avLst/>
          </a:prstGeom>
          <a:noFill/>
          <a:ln cap="flat" cmpd="sng" w="9525">
            <a:solidFill>
              <a:schemeClr val="dk1"/>
            </a:solidFill>
            <a:prstDash val="solid"/>
            <a:miter lim="800000"/>
            <a:headEnd len="sm" w="sm" type="none"/>
            <a:tailEnd len="sm" w="sm" type="none"/>
          </a:ln>
        </p:spPr>
      </p:cxnSp>
      <p:pic>
        <p:nvPicPr>
          <p:cNvPr id="237" name="Google Shape;237;p38"/>
          <p:cNvPicPr preferRelativeResize="0"/>
          <p:nvPr/>
        </p:nvPicPr>
        <p:blipFill rotWithShape="1">
          <a:blip r:embed="rId2">
            <a:alphaModFix/>
          </a:blip>
          <a:srcRect b="0" l="0" r="0" t="0"/>
          <a:stretch/>
        </p:blipFill>
        <p:spPr>
          <a:xfrm>
            <a:off x="8453190" y="4859506"/>
            <a:ext cx="238578" cy="253307"/>
          </a:xfrm>
          <a:prstGeom prst="rect">
            <a:avLst/>
          </a:prstGeom>
          <a:noFill/>
          <a:ln>
            <a:noFill/>
          </a:ln>
        </p:spPr>
      </p:pic>
      <p:sp>
        <p:nvSpPr>
          <p:cNvPr id="238" name="Google Shape;238;p38"/>
          <p:cNvSpPr txBox="1"/>
          <p:nvPr>
            <p:ph idx="2" type="body"/>
          </p:nvPr>
        </p:nvSpPr>
        <p:spPr>
          <a:xfrm>
            <a:off x="37985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38"/>
          <p:cNvSpPr txBox="1"/>
          <p:nvPr>
            <p:ph idx="3" type="body"/>
          </p:nvPr>
        </p:nvSpPr>
        <p:spPr>
          <a:xfrm>
            <a:off x="37985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dk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38"/>
          <p:cNvSpPr txBox="1"/>
          <p:nvPr>
            <p:ph idx="4" type="body"/>
          </p:nvPr>
        </p:nvSpPr>
        <p:spPr>
          <a:xfrm>
            <a:off x="3491283"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8"/>
          <p:cNvSpPr txBox="1"/>
          <p:nvPr>
            <p:ph idx="5" type="body"/>
          </p:nvPr>
        </p:nvSpPr>
        <p:spPr>
          <a:xfrm>
            <a:off x="3491283"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2"/>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 name="Google Shape;242;p38"/>
          <p:cNvSpPr txBox="1"/>
          <p:nvPr>
            <p:ph idx="6" type="body"/>
          </p:nvPr>
        </p:nvSpPr>
        <p:spPr>
          <a:xfrm>
            <a:off x="6517182" y="2906768"/>
            <a:ext cx="2258700" cy="1598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3"/>
              </a:buClr>
              <a:buSzPts val="1400"/>
              <a:buFont typeface="Arial"/>
              <a:buNone/>
              <a:defRPr b="0" i="0" sz="1400" u="none" cap="none" strike="noStrike">
                <a:solidFill>
                  <a:schemeClr val="dk1"/>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 name="Google Shape;243;p38"/>
          <p:cNvSpPr txBox="1"/>
          <p:nvPr>
            <p:ph idx="7" type="body"/>
          </p:nvPr>
        </p:nvSpPr>
        <p:spPr>
          <a:xfrm>
            <a:off x="6517182" y="2516342"/>
            <a:ext cx="2258700" cy="2769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dk2"/>
              </a:buClr>
              <a:buSzPts val="1500"/>
              <a:buFont typeface="Arial"/>
              <a:buNone/>
              <a:defRPr b="1" i="0" sz="1500" u="none" cap="none" strike="noStrike">
                <a:solidFill>
                  <a:schemeClr val="accent3"/>
                </a:solidFill>
                <a:latin typeface="Noto Sans"/>
                <a:ea typeface="Noto Sans"/>
                <a:cs typeface="Noto Sans"/>
                <a:sym typeface="Noto Sans"/>
              </a:defRPr>
            </a:lvl1pPr>
            <a:lvl2pPr indent="-317500" lvl="1" marL="914400" marR="0" rtl="0" algn="l">
              <a:lnSpc>
                <a:spcPct val="90000"/>
              </a:lnSpc>
              <a:spcBef>
                <a:spcPts val="400"/>
              </a:spcBef>
              <a:spcAft>
                <a:spcPts val="0"/>
              </a:spcAft>
              <a:buClr>
                <a:schemeClr val="dk2"/>
              </a:buClr>
              <a:buSzPts val="1400"/>
              <a:buFont typeface="Arial"/>
              <a:buChar char="•"/>
              <a:defRPr b="0" i="0" sz="1400" u="none" cap="none" strike="noStrike">
                <a:solidFill>
                  <a:schemeClr val="dk1"/>
                </a:solidFill>
                <a:latin typeface="Noto Sans"/>
                <a:ea typeface="Noto Sans"/>
                <a:cs typeface="Noto Sans"/>
                <a:sym typeface="Noto Sans"/>
              </a:defRPr>
            </a:lvl2pPr>
            <a:lvl3pPr indent="-304800" lvl="2" marL="1371600" marR="0" rtl="0" algn="l">
              <a:lnSpc>
                <a:spcPct val="90000"/>
              </a:lnSpc>
              <a:spcBef>
                <a:spcPts val="400"/>
              </a:spcBef>
              <a:spcAft>
                <a:spcPts val="0"/>
              </a:spcAft>
              <a:buClr>
                <a:schemeClr val="dk2"/>
              </a:buClr>
              <a:buSzPts val="1200"/>
              <a:buFont typeface="Arial"/>
              <a:buChar char="•"/>
              <a:defRPr b="0" i="0" sz="1200" u="none" cap="none" strike="noStrike">
                <a:solidFill>
                  <a:schemeClr val="dk1"/>
                </a:solidFill>
                <a:latin typeface="Noto Sans"/>
                <a:ea typeface="Noto Sans"/>
                <a:cs typeface="Noto Sans"/>
                <a:sym typeface="Noto Sans"/>
              </a:defRPr>
            </a:lvl3pPr>
            <a:lvl4pPr indent="-298450" lvl="3" marL="18288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4pPr>
            <a:lvl5pPr indent="-298450" lvl="4" marL="2286000" marR="0" rtl="0" algn="l">
              <a:lnSpc>
                <a:spcPct val="90000"/>
              </a:lnSpc>
              <a:spcBef>
                <a:spcPts val="400"/>
              </a:spcBef>
              <a:spcAft>
                <a:spcPts val="0"/>
              </a:spcAft>
              <a:buClr>
                <a:schemeClr val="dk2"/>
              </a:buClr>
              <a:buSzPts val="1100"/>
              <a:buFont typeface="Arial"/>
              <a:buChar char="•"/>
              <a:defRPr b="0" i="0" sz="11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44" name="Google Shape;244;p38"/>
          <p:cNvPicPr preferRelativeResize="0"/>
          <p:nvPr/>
        </p:nvPicPr>
        <p:blipFill rotWithShape="1">
          <a:blip r:embed="rId3">
            <a:alphaModFix/>
          </a:blip>
          <a:srcRect b="0" l="0" r="0" t="0"/>
          <a:stretch/>
        </p:blipFill>
        <p:spPr>
          <a:xfrm>
            <a:off x="379560" y="1764197"/>
            <a:ext cx="662548" cy="662548"/>
          </a:xfrm>
          <a:prstGeom prst="rect">
            <a:avLst/>
          </a:prstGeom>
          <a:noFill/>
          <a:ln>
            <a:noFill/>
          </a:ln>
        </p:spPr>
      </p:pic>
      <p:pic>
        <p:nvPicPr>
          <p:cNvPr id="245" name="Google Shape;245;p38"/>
          <p:cNvPicPr preferRelativeResize="0"/>
          <p:nvPr/>
        </p:nvPicPr>
        <p:blipFill rotWithShape="1">
          <a:blip r:embed="rId4">
            <a:alphaModFix/>
          </a:blip>
          <a:srcRect b="0" l="0" r="0" t="0"/>
          <a:stretch/>
        </p:blipFill>
        <p:spPr>
          <a:xfrm>
            <a:off x="6493641" y="1764197"/>
            <a:ext cx="662548" cy="662548"/>
          </a:xfrm>
          <a:prstGeom prst="rect">
            <a:avLst/>
          </a:prstGeom>
          <a:noFill/>
          <a:ln>
            <a:noFill/>
          </a:ln>
        </p:spPr>
      </p:pic>
      <p:pic>
        <p:nvPicPr>
          <p:cNvPr id="246" name="Google Shape;246;p38"/>
          <p:cNvPicPr preferRelativeResize="0"/>
          <p:nvPr/>
        </p:nvPicPr>
        <p:blipFill rotWithShape="1">
          <a:blip r:embed="rId5">
            <a:alphaModFix/>
          </a:blip>
          <a:srcRect b="0" l="0" r="0" t="0"/>
          <a:stretch/>
        </p:blipFill>
        <p:spPr>
          <a:xfrm rot="10800000">
            <a:off x="3459851" y="1764200"/>
            <a:ext cx="662548" cy="66254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Quote">
  <p:cSld name="Single Quote">
    <p:bg>
      <p:bgPr>
        <a:solidFill>
          <a:schemeClr val="accent1"/>
        </a:solidFill>
      </p:bgPr>
    </p:bg>
    <p:spTree>
      <p:nvGrpSpPr>
        <p:cNvPr id="247" name="Shape 247"/>
        <p:cNvGrpSpPr/>
        <p:nvPr/>
      </p:nvGrpSpPr>
      <p:grpSpPr>
        <a:xfrm>
          <a:off x="0" y="0"/>
          <a:ext cx="0" cy="0"/>
          <a:chOff x="0" y="0"/>
          <a:chExt cx="0" cy="0"/>
        </a:xfrm>
      </p:grpSpPr>
      <p:pic>
        <p:nvPicPr>
          <p:cNvPr id="248" name="Google Shape;248;p3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49" name="Google Shape;249;p39"/>
          <p:cNvPicPr preferRelativeResize="0"/>
          <p:nvPr/>
        </p:nvPicPr>
        <p:blipFill rotWithShape="1">
          <a:blip r:embed="rId3">
            <a:alphaModFix/>
          </a:blip>
          <a:srcRect b="0" l="0" r="0" t="35839"/>
          <a:stretch/>
        </p:blipFill>
        <p:spPr>
          <a:xfrm>
            <a:off x="874685" y="0"/>
            <a:ext cx="7394632" cy="4744351"/>
          </a:xfrm>
          <a:prstGeom prst="rect">
            <a:avLst/>
          </a:prstGeom>
          <a:noFill/>
          <a:ln>
            <a:noFill/>
          </a:ln>
        </p:spPr>
      </p:pic>
      <p:sp>
        <p:nvSpPr>
          <p:cNvPr id="250" name="Google Shape;250;p39"/>
          <p:cNvSpPr txBox="1"/>
          <p:nvPr>
            <p:ph idx="1" type="body"/>
          </p:nvPr>
        </p:nvSpPr>
        <p:spPr>
          <a:xfrm>
            <a:off x="2080649" y="1091336"/>
            <a:ext cx="5045100" cy="17520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Delicious Handrawn"/>
                <a:ea typeface="Delicious Handrawn"/>
                <a:cs typeface="Delicious Handrawn"/>
                <a:sym typeface="Delicious Handrawn"/>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1" name="Google Shape;251;p39"/>
          <p:cNvSpPr txBox="1"/>
          <p:nvPr>
            <p:ph idx="2" type="body"/>
          </p:nvPr>
        </p:nvSpPr>
        <p:spPr>
          <a:xfrm>
            <a:off x="1538434" y="423331"/>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2" name="Google Shape;252;p39"/>
          <p:cNvSpPr txBox="1"/>
          <p:nvPr>
            <p:ph idx="3" type="body"/>
          </p:nvPr>
        </p:nvSpPr>
        <p:spPr>
          <a:xfrm rot="10800000">
            <a:off x="6187920" y="1201375"/>
            <a:ext cx="479700" cy="21468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accent2"/>
              </a:buClr>
              <a:buSzPts val="15000"/>
              <a:buFont typeface="Arial"/>
              <a:buNone/>
              <a:defRPr b="0" i="0" sz="15000" u="none" cap="none" strike="noStrike">
                <a:solidFill>
                  <a:schemeClr val="accent2"/>
                </a:solidFill>
                <a:latin typeface="Noto Sans Thin"/>
                <a:ea typeface="Noto Sans Thin"/>
                <a:cs typeface="Noto Sans Thin"/>
                <a:sym typeface="Noto Sans Th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oto Sans"/>
                <a:ea typeface="Noto Sans"/>
                <a:cs typeface="Noto Sans"/>
                <a:sym typeface="Noto Sans"/>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oto Sans"/>
                <a:ea typeface="Noto Sans"/>
                <a:cs typeface="Noto Sans"/>
                <a:sym typeface="Noto Sans"/>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oto Sans"/>
                <a:ea typeface="Noto Sans"/>
                <a:cs typeface="Noto Sans"/>
                <a:sym typeface="Noto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3" name="Google Shape;253;p39"/>
          <p:cNvSpPr txBox="1"/>
          <p:nvPr>
            <p:ph idx="4" type="body"/>
          </p:nvPr>
        </p:nvSpPr>
        <p:spPr>
          <a:xfrm>
            <a:off x="2080649" y="3044123"/>
            <a:ext cx="5045100" cy="235200"/>
          </a:xfrm>
          <a:prstGeom prst="rect">
            <a:avLst/>
          </a:prstGeom>
          <a:noFill/>
          <a:ln>
            <a:noFill/>
          </a:ln>
        </p:spPr>
        <p:txBody>
          <a:bodyPr anchorCtr="0" anchor="t" bIns="34275" lIns="68575" spcFirstLastPara="1" rIns="68575" wrap="square" tIns="34275">
            <a:spAutoFit/>
          </a:bodyPr>
          <a:lstStyle>
            <a:lvl1pPr indent="-228600" lvl="0" marL="457200" marR="0" rtl="0" algn="l">
              <a:lnSpc>
                <a:spcPct val="90000"/>
              </a:lnSpc>
              <a:spcBef>
                <a:spcPts val="800"/>
              </a:spcBef>
              <a:spcAft>
                <a:spcPts val="0"/>
              </a:spcAft>
              <a:buClr>
                <a:schemeClr val="lt1"/>
              </a:buClr>
              <a:buSzPts val="1200"/>
              <a:buFont typeface="Arial"/>
              <a:buNone/>
              <a:defRPr b="0" i="0" sz="1200" u="none" cap="none" strike="noStrike">
                <a:solidFill>
                  <a:schemeClr val="lt1"/>
                </a:solidFill>
                <a:latin typeface="Noto Sans"/>
                <a:ea typeface="Noto Sans"/>
                <a:cs typeface="Noto Sans"/>
                <a:sym typeface="Noto Sans"/>
              </a:defRPr>
            </a:lvl1pPr>
            <a:lvl2pPr indent="-228600" lvl="1" marL="914400" marR="0" rtl="0" algn="l">
              <a:lnSpc>
                <a:spcPct val="90000"/>
              </a:lnSpc>
              <a:spcBef>
                <a:spcPts val="400"/>
              </a:spcBef>
              <a:spcAft>
                <a:spcPts val="0"/>
              </a:spcAft>
              <a:buClr>
                <a:schemeClr val="lt1"/>
              </a:buClr>
              <a:buSzPts val="1800"/>
              <a:buFont typeface="Arial"/>
              <a:buNone/>
              <a:defRPr b="0" i="0" sz="1800" u="none" cap="none" strike="noStrike">
                <a:solidFill>
                  <a:schemeClr val="lt1"/>
                </a:solidFill>
                <a:latin typeface="Delicious Handrawn"/>
                <a:ea typeface="Delicious Handrawn"/>
                <a:cs typeface="Delicious Handrawn"/>
                <a:sym typeface="Delicious Handrawn"/>
              </a:defRPr>
            </a:lvl2pPr>
            <a:lvl3pPr indent="-228600" lvl="2" marL="1371600" marR="0" rtl="0" algn="l">
              <a:lnSpc>
                <a:spcPct val="90000"/>
              </a:lnSpc>
              <a:spcBef>
                <a:spcPts val="400"/>
              </a:spcBef>
              <a:spcAft>
                <a:spcPts val="0"/>
              </a:spcAft>
              <a:buClr>
                <a:schemeClr val="lt1"/>
              </a:buClr>
              <a:buSzPts val="1500"/>
              <a:buFont typeface="Arial"/>
              <a:buNone/>
              <a:defRPr b="0" i="0" sz="1500" u="none" cap="none" strike="noStrike">
                <a:solidFill>
                  <a:schemeClr val="lt1"/>
                </a:solidFill>
                <a:latin typeface="Delicious Handrawn"/>
                <a:ea typeface="Delicious Handrawn"/>
                <a:cs typeface="Delicious Handrawn"/>
                <a:sym typeface="Delicious Handrawn"/>
              </a:defRPr>
            </a:lvl3pPr>
            <a:lvl4pPr indent="-228600" lvl="3" marL="18288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4pPr>
            <a:lvl5pPr indent="-228600" lvl="4" marL="2286000" marR="0" rtl="0" algn="l">
              <a:lnSpc>
                <a:spcPct val="90000"/>
              </a:lnSpc>
              <a:spcBef>
                <a:spcPts val="400"/>
              </a:spcBef>
              <a:spcAft>
                <a:spcPts val="0"/>
              </a:spcAft>
              <a:buClr>
                <a:schemeClr val="lt1"/>
              </a:buClr>
              <a:buSzPts val="1400"/>
              <a:buFont typeface="Arial"/>
              <a:buNone/>
              <a:defRPr b="0" i="0" sz="1400" u="none" cap="none" strike="noStrike">
                <a:solidFill>
                  <a:schemeClr val="lt1"/>
                </a:solidFill>
                <a:latin typeface="Delicious Handrawn"/>
                <a:ea typeface="Delicious Handrawn"/>
                <a:cs typeface="Delicious Handrawn"/>
                <a:sym typeface="Delicious Handraw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0" name="Shape 2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8" name="Shape 218"/>
        <p:cNvGrpSpPr/>
        <p:nvPr/>
      </p:nvGrpSpPr>
      <p:grpSpPr>
        <a:xfrm>
          <a:off x="0" y="0"/>
          <a:ext cx="0" cy="0"/>
          <a:chOff x="0" y="0"/>
          <a:chExt cx="0" cy="0"/>
        </a:xfrm>
      </p:grpSpPr>
      <p:cxnSp>
        <p:nvCxnSpPr>
          <p:cNvPr id="219" name="Google Shape;219;p3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20" name="Google Shape;220;p3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21" name="Google Shape;221;p3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22" name="Google Shape;222;p34"/>
          <p:cNvPicPr preferRelativeResize="0"/>
          <p:nvPr/>
        </p:nvPicPr>
        <p:blipFill rotWithShape="1">
          <a:blip r:embed="rId1">
            <a:alphaModFix/>
          </a:blip>
          <a:srcRect b="0" l="0" r="0" t="0"/>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2"/>
    <p:sldLayoutId id="2147483679" r:id="rId3"/>
    <p:sldLayoutId id="2147483680" r:id="rId4"/>
    <p:sldLayoutId id="2147483681" r:id="rId5"/>
    <p:sldLayoutId id="214748368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4" name="Shape 254"/>
        <p:cNvGrpSpPr/>
        <p:nvPr/>
      </p:nvGrpSpPr>
      <p:grpSpPr>
        <a:xfrm>
          <a:off x="0" y="0"/>
          <a:ext cx="0" cy="0"/>
          <a:chOff x="0" y="0"/>
          <a:chExt cx="0" cy="0"/>
        </a:xfrm>
      </p:grpSpPr>
      <p:cxnSp>
        <p:nvCxnSpPr>
          <p:cNvPr id="255" name="Google Shape;255;p40"/>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256" name="Google Shape;256;p40"/>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257" name="Google Shape;257;p40"/>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258" name="Google Shape;258;p40"/>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3" r:id="rId2"/>
    <p:sldLayoutId id="214748368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image" Target="../media/image68.png"/><Relationship Id="rId4" Type="http://schemas.openxmlformats.org/officeDocument/2006/relationships/hyperlink" Target="http://drive.google.com/file/d/1TlMSyH7LNeKBtMxeWP7_woIzU89bfMgW/view" TargetMode="External"/><Relationship Id="rId5"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14.png"/><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124.png"/><Relationship Id="rId4" Type="http://schemas.openxmlformats.org/officeDocument/2006/relationships/image" Target="../media/image118.png"/><Relationship Id="rId5" Type="http://schemas.openxmlformats.org/officeDocument/2006/relationships/image" Target="../media/image1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122.png"/><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image" Target="../media/image119.png"/><Relationship Id="rId4" Type="http://schemas.openxmlformats.org/officeDocument/2006/relationships/image" Target="../media/image125.png"/><Relationship Id="rId5" Type="http://schemas.openxmlformats.org/officeDocument/2006/relationships/image" Target="../media/image1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51.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5.png"/><Relationship Id="rId8" Type="http://schemas.openxmlformats.org/officeDocument/2006/relationships/image" Target="../media/image4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hyperlink" Target="https://docs.google.com/forms/d/e/1FAIpQLScWvUZ35viuhsB6T2fkKXucgD0YYU3foYiwUUVGdCEx73udFw/viewform"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30.jpg"/><Relationship Id="rId4" Type="http://schemas.openxmlformats.org/officeDocument/2006/relationships/image" Target="../media/image129.jpg"/><Relationship Id="rId5" Type="http://schemas.openxmlformats.org/officeDocument/2006/relationships/image" Target="../media/image131.jpg"/><Relationship Id="rId6" Type="http://schemas.openxmlformats.org/officeDocument/2006/relationships/image" Target="../media/image128.jpg"/><Relationship Id="rId7" Type="http://schemas.openxmlformats.org/officeDocument/2006/relationships/image" Target="../media/image127.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64.png"/><Relationship Id="rId5" Type="http://schemas.openxmlformats.org/officeDocument/2006/relationships/image" Target="../media/image54.png"/><Relationship Id="rId6" Type="http://schemas.openxmlformats.org/officeDocument/2006/relationships/image" Target="../media/image5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134.png"/><Relationship Id="rId4" Type="http://schemas.openxmlformats.org/officeDocument/2006/relationships/image" Target="../media/image13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image" Target="../media/image13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13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 Id="rId3" Type="http://schemas.openxmlformats.org/officeDocument/2006/relationships/image" Target="../media/image12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comments" Target="../comments/commen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6.xml"/><Relationship Id="rId3" Type="http://schemas.openxmlformats.org/officeDocument/2006/relationships/image" Target="../media/image1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 Id="rId3" Type="http://schemas.openxmlformats.org/officeDocument/2006/relationships/image" Target="../media/image13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 Id="rId3" Type="http://schemas.openxmlformats.org/officeDocument/2006/relationships/comments" Target="../comments/commen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1.xml"/><Relationship Id="rId3" Type="http://schemas.openxmlformats.org/officeDocument/2006/relationships/comments" Target="../comments/commen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2.jpg"/><Relationship Id="rId6" Type="http://schemas.openxmlformats.org/officeDocument/2006/relationships/image" Target="../media/image1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7.pn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66.png"/><Relationship Id="rId7"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8.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38.jpg"/><Relationship Id="rId5" Type="http://schemas.openxmlformats.org/officeDocument/2006/relationships/image" Target="../media/image138.png"/><Relationship Id="rId6"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84.jpg"/><Relationship Id="rId5" Type="http://schemas.openxmlformats.org/officeDocument/2006/relationships/image" Target="../media/image74.jpg"/><Relationship Id="rId6" Type="http://schemas.openxmlformats.org/officeDocument/2006/relationships/image" Target="../media/image72.jpg"/><Relationship Id="rId7"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78.jpg"/><Relationship Id="rId7" Type="http://schemas.openxmlformats.org/officeDocument/2006/relationships/image" Target="../media/image91.png"/><Relationship Id="rId8" Type="http://schemas.openxmlformats.org/officeDocument/2006/relationships/image" Target="../media/image8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85.jpg"/><Relationship Id="rId6" Type="http://schemas.openxmlformats.org/officeDocument/2006/relationships/image" Target="../media/image93.jpg"/><Relationship Id="rId7" Type="http://schemas.openxmlformats.org/officeDocument/2006/relationships/image" Target="../media/image90.jpg"/><Relationship Id="rId8"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13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49.png"/><Relationship Id="rId4" Type="http://schemas.openxmlformats.org/officeDocument/2006/relationships/hyperlink" Target="http://drive.google.com/file/d/1P7TuzdbdlOyAThClX12FdEnFVrKakBQg/view" TargetMode="External"/><Relationship Id="rId5" Type="http://schemas.openxmlformats.org/officeDocument/2006/relationships/image" Target="../media/image10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49.png"/><Relationship Id="rId4" Type="http://schemas.openxmlformats.org/officeDocument/2006/relationships/hyperlink" Target="http://drive.google.com/file/d/1FQQxC5RjLoeRiL61vXZ6Uc-NAlLDLhwK/view" TargetMode="External"/><Relationship Id="rId5" Type="http://schemas.openxmlformats.org/officeDocument/2006/relationships/image" Target="../media/image9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104.png"/><Relationship Id="rId4" Type="http://schemas.openxmlformats.org/officeDocument/2006/relationships/image" Target="../media/image112.jpg"/><Relationship Id="rId5" Type="http://schemas.openxmlformats.org/officeDocument/2006/relationships/image" Target="../media/image110.jpg"/><Relationship Id="rId6" Type="http://schemas.openxmlformats.org/officeDocument/2006/relationships/image" Target="../media/image115.jpg"/><Relationship Id="rId7" Type="http://schemas.openxmlformats.org/officeDocument/2006/relationships/image" Target="../media/image11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comments" Target="../comments/comment2.xml"/><Relationship Id="rId4" Type="http://schemas.openxmlformats.org/officeDocument/2006/relationships/image" Target="../media/image94.png"/><Relationship Id="rId5"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hyperlink" Target="http://drive.google.com/file/d/1Tw0Kt9zwFe4lECs78M8dBR7Ek9kqyc8s/view" TargetMode="External"/><Relationship Id="rId4" Type="http://schemas.openxmlformats.org/officeDocument/2006/relationships/image" Target="../media/image10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3.jpg"/><Relationship Id="rId4" Type="http://schemas.openxmlformats.org/officeDocument/2006/relationships/image" Target="../media/image45.png"/><Relationship Id="rId5" Type="http://schemas.openxmlformats.org/officeDocument/2006/relationships/image" Target="../media/image7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hyperlink" Target="http://drive.google.com/file/d/13g0z8TuNON2n6H77R4QvBEu35szMQUL4/view" TargetMode="External"/><Relationship Id="rId4" Type="http://schemas.openxmlformats.org/officeDocument/2006/relationships/image" Target="../media/image10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68.png"/><Relationship Id="rId4" Type="http://schemas.openxmlformats.org/officeDocument/2006/relationships/hyperlink" Target="http://drive.google.com/file/d/1ThgGJPYuVH7D7w8HwDVsx5VZXOYJDzb6/view" TargetMode="External"/><Relationship Id="rId5" Type="http://schemas.openxmlformats.org/officeDocument/2006/relationships/image" Target="../media/image11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68.png"/><Relationship Id="rId4" Type="http://schemas.openxmlformats.org/officeDocument/2006/relationships/image" Target="../media/image121.png"/><Relationship Id="rId5" Type="http://schemas.openxmlformats.org/officeDocument/2006/relationships/image" Target="../media/image1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68.png"/><Relationship Id="rId4" Type="http://schemas.openxmlformats.org/officeDocument/2006/relationships/hyperlink" Target="http://drive.google.com/file/d/1U-3qh2yMx_g0kQwCxbYzRCeHkPZKyJol/view" TargetMode="External"/><Relationship Id="rId5" Type="http://schemas.openxmlformats.org/officeDocument/2006/relationships/image" Target="../media/image11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266" name="Google Shape;266;p43"/>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Facilitator Workshop: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DAY 1</a:t>
            </a:r>
            <a:endParaRPr b="1" i="0" sz="2300" u="none" cap="none" strike="noStrike">
              <a:solidFill>
                <a:srgbClr val="0B4060"/>
              </a:solidFill>
              <a:latin typeface="Noto Sans"/>
              <a:ea typeface="Noto Sans"/>
              <a:cs typeface="Noto Sans"/>
              <a:sym typeface="Noto Sans"/>
            </a:endParaRPr>
          </a:p>
        </p:txBody>
      </p:sp>
      <p:pic>
        <p:nvPicPr>
          <p:cNvPr id="267" name="Google Shape;267;p43"/>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268" name="Google Shape;268;p43"/>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5" name="Shape 345"/>
        <p:cNvGrpSpPr/>
        <p:nvPr/>
      </p:nvGrpSpPr>
      <p:grpSpPr>
        <a:xfrm>
          <a:off x="0" y="0"/>
          <a:ext cx="0" cy="0"/>
          <a:chOff x="0" y="0"/>
          <a:chExt cx="0" cy="0"/>
        </a:xfrm>
      </p:grpSpPr>
      <p:sp>
        <p:nvSpPr>
          <p:cNvPr id="346" name="Google Shape;346;p52"/>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b="1" sz="6000">
                <a:solidFill>
                  <a:schemeClr val="lt1"/>
                </a:solidFill>
                <a:latin typeface="Noto Sans"/>
                <a:ea typeface="Noto Sans"/>
                <a:cs typeface="Noto Sans"/>
                <a:sym typeface="Noto Sans"/>
              </a:defRPr>
            </a:pPr>
            <a:r>
              <a:t>Share your challenges</a:t>
            </a:r>
            <a:endParaRPr b="1" sz="6000">
              <a:solidFill>
                <a:schemeClr val="lt1"/>
              </a:solidFill>
              <a:latin typeface="Noto Sans"/>
              <a:ea typeface="Noto Sans"/>
              <a:cs typeface="Noto Sans"/>
              <a:sym typeface="Noto Sans"/>
            </a:endParaRPr>
          </a:p>
          <a:p>
            <a:pPr indent="0" lvl="0" marL="0" rtl="0" algn="l">
              <a:spcBef>
                <a:spcPts val="0"/>
              </a:spcBef>
              <a:spcAft>
                <a:spcPts val="0"/>
              </a:spcAft>
              <a:buNone/>
            </a:pPr>
            <a:endParaRPr b="1" sz="6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42"/>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0" name="Google Shape;1340;p142"/>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Introduction to WhatsApp Chat Session</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41" name="Google Shape;1341;p14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42" name="Google Shape;1342;p142"/>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343" name="Google Shape;1343;p142" title="compartir contenidos en WA.mp4">
            <a:hlinkClick r:id="rId4"/>
          </p:cNvPr>
          <p:cNvPicPr preferRelativeResize="0"/>
          <p:nvPr/>
        </p:nvPicPr>
        <p:blipFill>
          <a:blip r:embed="rId5">
            <a:alphaModFix/>
          </a:blip>
          <a:stretch>
            <a:fillRect/>
          </a:stretch>
        </p:blipFill>
        <p:spPr>
          <a:xfrm>
            <a:off x="1645425" y="845027"/>
            <a:ext cx="5171900" cy="387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43"/>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9" name="Google Shape;1349;p143"/>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Introduction to WhatsApp Chat Session</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sp>
        <p:nvSpPr>
          <p:cNvPr id="1350" name="Google Shape;1350;p143"/>
          <p:cNvSpPr txBox="1"/>
          <p:nvPr/>
        </p:nvSpPr>
        <p:spPr>
          <a:xfrm>
            <a:off x="353175" y="1016725"/>
            <a:ext cx="5953800" cy="3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a:solidFill>
                  <a:srgbClr val="00969A"/>
                </a:solidFill>
              </a:defRPr>
            </a:pPr>
            <a:r>
              <a:t>On Day 3, you will lead a session on self-talk </a:t>
            </a:r>
            <a:endParaRPr b="1">
              <a:solidFill>
                <a:srgbClr val="00969A"/>
              </a:solidFill>
            </a:endParaRPr>
          </a:p>
          <a:p>
            <a:pPr indent="0" lvl="0" marL="0" rtl="0" algn="l">
              <a:spcBef>
                <a:spcPts val="0"/>
              </a:spcBef>
              <a:spcAft>
                <a:spcPts val="0"/>
              </a:spcAft>
              <a:buNone/>
            </a:pPr>
            <a:endParaRPr b="1">
              <a:solidFill>
                <a:srgbClr val="00969A"/>
              </a:solidFill>
            </a:endParaRPr>
          </a:p>
          <a:p>
            <a:pPr indent="0" lvl="0" marL="0" rtl="0" algn="l">
              <a:spcBef>
                <a:spcPts val="0"/>
              </a:spcBef>
              <a:spcAft>
                <a:spcPts val="0"/>
              </a:spcAft>
              <a:buNone/>
            </a:pPr>
            <a:endParaRPr b="1">
              <a:solidFill>
                <a:srgbClr val="00969A"/>
              </a:solidFill>
            </a:endParaRPr>
          </a:p>
        </p:txBody>
      </p:sp>
      <p:pic>
        <p:nvPicPr>
          <p:cNvPr id="1351" name="Google Shape;1351;p143"/>
          <p:cNvPicPr preferRelativeResize="0"/>
          <p:nvPr/>
        </p:nvPicPr>
        <p:blipFill rotWithShape="1">
          <a:blip r:embed="rId3">
            <a:alphaModFix/>
          </a:blip>
          <a:srcRect b="0" l="39773" r="0" t="8842"/>
          <a:stretch/>
        </p:blipFill>
        <p:spPr>
          <a:xfrm>
            <a:off x="877725" y="1475151"/>
            <a:ext cx="2958776" cy="2685500"/>
          </a:xfrm>
          <a:prstGeom prst="rect">
            <a:avLst/>
          </a:prstGeom>
          <a:noFill/>
          <a:ln>
            <a:noFill/>
          </a:ln>
        </p:spPr>
      </p:pic>
      <p:sp>
        <p:nvSpPr>
          <p:cNvPr id="1352" name="Google Shape;1352;p143"/>
          <p:cNvSpPr/>
          <p:nvPr/>
        </p:nvSpPr>
        <p:spPr>
          <a:xfrm>
            <a:off x="503000" y="2397300"/>
            <a:ext cx="3349800" cy="845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53" name="Google Shape;1353;p143"/>
          <p:cNvPicPr preferRelativeResize="0"/>
          <p:nvPr/>
        </p:nvPicPr>
        <p:blipFill>
          <a:blip r:embed="rId4">
            <a:alphaModFix/>
          </a:blip>
          <a:stretch>
            <a:fillRect/>
          </a:stretch>
        </p:blipFill>
        <p:spPr>
          <a:xfrm>
            <a:off x="6517675" y="146600"/>
            <a:ext cx="2217825" cy="46654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4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59" name="Google Shape;1359;p1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1360" name="Google Shape;1360;p1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61" name="Google Shape;1361;p144"/>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ACCEPT </a:t>
            </a:r>
            <a: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1362" name="Google Shape;1362;p144"/>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EXPLORE </a:t>
            </a:r>
            <a: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1363" name="Google Shape;1363;p144"/>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CONNECT </a:t>
            </a:r>
            <a: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1364" name="Google Shape;1364;p144"/>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5" name="Google Shape;1365;p144"/>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6" name="Google Shape;1366;p144"/>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7" name="Google Shape;1367;p144"/>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PRACTICE </a:t>
            </a:r>
            <a:r>
              <a:t>the new positive parenting skills at home. </a:t>
            </a:r>
            <a:endParaRPr i="0" sz="900" u="none" cap="none" strike="noStrike">
              <a:solidFill>
                <a:srgbClr val="FFFFFF"/>
              </a:solidFill>
              <a:latin typeface="Roboto"/>
              <a:ea typeface="Roboto"/>
              <a:cs typeface="Roboto"/>
              <a:sym typeface="Roboto"/>
            </a:endParaRPr>
          </a:p>
        </p:txBody>
      </p:sp>
      <p:sp>
        <p:nvSpPr>
          <p:cNvPr id="1368" name="Google Shape;1368;p144"/>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1369" name="Google Shape;1369;p144"/>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1370" name="Google Shape;1370;p144"/>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1371" name="Google Shape;1371;p144"/>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1372" name="Google Shape;1372;p144"/>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6" name="Shape 1376"/>
        <p:cNvGrpSpPr/>
        <p:nvPr/>
      </p:nvGrpSpPr>
      <p:grpSpPr>
        <a:xfrm>
          <a:off x="0" y="0"/>
          <a:ext cx="0" cy="0"/>
          <a:chOff x="0" y="0"/>
          <a:chExt cx="0" cy="0"/>
        </a:xfrm>
      </p:grpSpPr>
      <p:sp>
        <p:nvSpPr>
          <p:cNvPr id="1377" name="Google Shape;1377;p145"/>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378" name="Google Shape;1378;p145"/>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ACCEPT</a:t>
            </a:r>
            <a:endParaRPr>
              <a:latin typeface="Delicious Handrawn"/>
              <a:ea typeface="Delicious Handrawn"/>
              <a:cs typeface="Delicious Handrawn"/>
              <a:sym typeface="Delicious Handrawn"/>
            </a:endParaRPr>
          </a:p>
        </p:txBody>
      </p:sp>
      <p:sp>
        <p:nvSpPr>
          <p:cNvPr id="1379" name="Google Shape;1379;p145"/>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380" name="Google Shape;1380;p145"/>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1381" name="Google Shape;1381;p145"/>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1382" name="Google Shape;1382;p145"/>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 Today, we're going to practise a skill to manage stress: self-talk. Can anyone share a time when they said something negative to themselves?</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grpSp>
        <p:nvGrpSpPr>
          <p:cNvPr id="1383" name="Google Shape;1383;p145"/>
          <p:cNvGrpSpPr/>
          <p:nvPr/>
        </p:nvGrpSpPr>
        <p:grpSpPr>
          <a:xfrm>
            <a:off x="7610298" y="242075"/>
            <a:ext cx="1114800" cy="1661821"/>
            <a:chOff x="629198" y="1856775"/>
            <a:chExt cx="1114800" cy="1661821"/>
          </a:xfrm>
        </p:grpSpPr>
        <p:pic>
          <p:nvPicPr>
            <p:cNvPr id="1384" name="Google Shape;1384;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85" name="Google Shape;1385;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sp>
        <p:nvSpPr>
          <p:cNvPr id="1386" name="Google Shape;1386;p145"/>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Yesterday, my teenager ignored me when I wanted to spend 1-on-1 time with them. I feel like I am failing at this parenting thing! </a:t>
            </a:r>
            <a:endParaRPr sz="1300">
              <a:solidFill>
                <a:schemeClr val="dk2"/>
              </a:solidFill>
              <a:latin typeface="Noto Sans"/>
              <a:ea typeface="Noto Sans"/>
              <a:cs typeface="Noto Sans"/>
              <a:sym typeface="Noto Sans"/>
            </a:endParaRPr>
          </a:p>
        </p:txBody>
      </p:sp>
      <p:sp>
        <p:nvSpPr>
          <p:cNvPr id="1387" name="Google Shape;1387;p145"/>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388" name="Google Shape;1388;p145"/>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Thank you, Isabel, for sharing. It sounds like you had a challenging moment when your teen did not want to spend 1-on-1 time with you. I appreciate you sharing so honestly. </a:t>
            </a:r>
            <a:endParaRPr sz="1300">
              <a:solidFill>
                <a:schemeClr val="dk2"/>
              </a:solidFill>
              <a:latin typeface="Noto Sans"/>
              <a:ea typeface="Noto Sans"/>
              <a:cs typeface="Noto Sans"/>
              <a:sym typeface="Noto Sans"/>
            </a:endParaRPr>
          </a:p>
        </p:txBody>
      </p:sp>
      <p:grpSp>
        <p:nvGrpSpPr>
          <p:cNvPr id="1389" name="Google Shape;1389;p145"/>
          <p:cNvGrpSpPr/>
          <p:nvPr/>
        </p:nvGrpSpPr>
        <p:grpSpPr>
          <a:xfrm>
            <a:off x="7610298" y="2929825"/>
            <a:ext cx="1114800" cy="1661821"/>
            <a:chOff x="629198" y="1856775"/>
            <a:chExt cx="1114800" cy="1661821"/>
          </a:xfrm>
        </p:grpSpPr>
        <p:pic>
          <p:nvPicPr>
            <p:cNvPr id="1390" name="Google Shape;1390;p145"/>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391" name="Google Shape;1391;p14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5" name="Shape 1395"/>
        <p:cNvGrpSpPr/>
        <p:nvPr/>
      </p:nvGrpSpPr>
      <p:grpSpPr>
        <a:xfrm>
          <a:off x="0" y="0"/>
          <a:ext cx="0" cy="0"/>
          <a:chOff x="0" y="0"/>
          <a:chExt cx="0" cy="0"/>
        </a:xfrm>
      </p:grpSpPr>
      <p:sp>
        <p:nvSpPr>
          <p:cNvPr id="1396" name="Google Shape;1396;p146"/>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397" name="Google Shape;1397;p146"/>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ACCEPT</a:t>
            </a:r>
            <a:endParaRPr>
              <a:latin typeface="Delicious Handrawn"/>
              <a:ea typeface="Delicious Handrawn"/>
              <a:cs typeface="Delicious Handrawn"/>
              <a:sym typeface="Delicious Handrawn"/>
            </a:endParaRPr>
          </a:p>
        </p:txBody>
      </p:sp>
      <p:sp>
        <p:nvSpPr>
          <p:cNvPr id="1398" name="Google Shape;1398;p146"/>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399" name="Google Shape;1399;p146"/>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1400" name="Google Shape;1400;p146"/>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1401" name="Google Shape;1401;p146"/>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1700">
                <a:solidFill>
                  <a:schemeClr val="dk2"/>
                </a:solidFill>
                <a:latin typeface="Noto Sans"/>
                <a:ea typeface="Noto Sans"/>
                <a:cs typeface="Noto Sans"/>
                <a:sym typeface="Noto Sans"/>
              </a:defRPr>
            </a:pPr>
            <a:r>
              <a:t>Yesterday, my teenager ignored me when I wanted to spend 1-on-1 time with them. I felt like I am failing at this parenting thing!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endParaRPr sz="1700">
              <a:solidFill>
                <a:schemeClr val="dk2"/>
              </a:solidFill>
              <a:latin typeface="Noto Sans"/>
              <a:ea typeface="Noto Sans"/>
              <a:cs typeface="Noto Sans"/>
              <a:sym typeface="Noto Sans"/>
            </a:endParaRPr>
          </a:p>
        </p:txBody>
      </p:sp>
      <p:sp>
        <p:nvSpPr>
          <p:cNvPr id="1402" name="Google Shape;1402;p146"/>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403" name="Google Shape;1403;p146"/>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2"/>
                </a:solidFill>
                <a:highlight>
                  <a:schemeClr val="accent2"/>
                </a:highlight>
              </a:rPr>
              <a:t>Thank you, Isabel, for sharing.</a:t>
            </a:r>
            <a:r>
              <a:rPr>
                <a:solidFill>
                  <a:schemeClr val="dk2"/>
                </a:solidFill>
              </a:rPr>
              <a:t> </a:t>
            </a:r>
            <a:r>
              <a:rPr>
                <a:solidFill>
                  <a:schemeClr val="lt1"/>
                </a:solidFill>
                <a:highlight>
                  <a:srgbClr val="00969A"/>
                </a:highlight>
              </a:rPr>
              <a:t>It sounds like you had a challenging moment when your teen did not want to spend 1-on-1 time with you.</a:t>
            </a:r>
            <a:r>
              <a:rPr>
                <a:solidFill>
                  <a:schemeClr val="dk2"/>
                </a:solidFill>
              </a:rPr>
              <a:t> </a:t>
            </a:r>
            <a:r>
              <a:rPr>
                <a:solidFill>
                  <a:schemeClr val="dk2"/>
                </a:solidFill>
                <a:highlight>
                  <a:srgbClr val="019FE4"/>
                </a:highlight>
              </a:rPr>
              <a:t>It is normal to feel like we are failing when things go wrong, especially when we are trying to make a difference.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endParaRPr sz="900">
              <a:solidFill>
                <a:schemeClr val="dk2"/>
              </a:solidFill>
              <a:latin typeface="Noto Sans"/>
              <a:ea typeface="Noto Sans"/>
              <a:cs typeface="Noto Sans"/>
              <a:sym typeface="Noto Sans"/>
            </a:endParaRPr>
          </a:p>
        </p:txBody>
      </p:sp>
      <p:grpSp>
        <p:nvGrpSpPr>
          <p:cNvPr id="1404" name="Google Shape;1404;p146"/>
          <p:cNvGrpSpPr/>
          <p:nvPr/>
        </p:nvGrpSpPr>
        <p:grpSpPr>
          <a:xfrm>
            <a:off x="7610298" y="2929825"/>
            <a:ext cx="1114800" cy="1661821"/>
            <a:chOff x="629198" y="1856775"/>
            <a:chExt cx="1114800" cy="1661821"/>
          </a:xfrm>
        </p:grpSpPr>
        <p:pic>
          <p:nvPicPr>
            <p:cNvPr id="1405" name="Google Shape;1405;p14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1406" name="Google Shape;1406;p14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407" name="Google Shape;1407;p146"/>
          <p:cNvCxnSpPr>
            <a:endCxn id="1408"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1408" name="Google Shape;1408;p146"/>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Praise the parent</a:t>
            </a:r>
            <a:endParaRPr sz="1300"/>
          </a:p>
        </p:txBody>
      </p:sp>
      <p:sp>
        <p:nvSpPr>
          <p:cNvPr id="1409" name="Google Shape;1409;p146"/>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Paraphrased what the parent said </a:t>
            </a:r>
            <a:endParaRPr sz="1300"/>
          </a:p>
        </p:txBody>
      </p:sp>
      <p:cxnSp>
        <p:nvCxnSpPr>
          <p:cNvPr id="1410" name="Google Shape;1410;p146"/>
          <p:cNvCxnSpPr>
            <a:endCxn id="1409"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1411" name="Google Shape;1411;p146"/>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Normalise the experience </a:t>
            </a:r>
            <a:endParaRPr sz="1300"/>
          </a:p>
        </p:txBody>
      </p:sp>
      <p:cxnSp>
        <p:nvCxnSpPr>
          <p:cNvPr id="1412" name="Google Shape;1412;p146"/>
          <p:cNvCxnSpPr>
            <a:endCxn id="1411"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6" name="Shape 1416"/>
        <p:cNvGrpSpPr/>
        <p:nvPr/>
      </p:nvGrpSpPr>
      <p:grpSpPr>
        <a:xfrm>
          <a:off x="0" y="0"/>
          <a:ext cx="0" cy="0"/>
          <a:chOff x="0" y="0"/>
          <a:chExt cx="0" cy="0"/>
        </a:xfrm>
      </p:grpSpPr>
      <p:sp>
        <p:nvSpPr>
          <p:cNvPr id="1417" name="Google Shape;1417;p147"/>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18" name="Google Shape;1418;p147"/>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19" name="Google Shape;1419;p147"/>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1420" name="Google Shape;1420;p147"/>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21" name="Google Shape;1421;p147"/>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latin typeface="Noto Sans"/>
                <a:ea typeface="Noto Sans"/>
                <a:cs typeface="Noto Sans"/>
                <a:sym typeface="Noto Sans"/>
              </a:defRPr>
            </a:pPr>
            <a:r>
              <a:rPr>
                <a:solidFill>
                  <a:schemeClr val="lt1"/>
                </a:solidFill>
                <a:highlight>
                  <a:srgbClr val="E4027C"/>
                </a:highlight>
              </a:rPr>
              <a:t>What</a:t>
            </a:r>
            <a:r>
              <a:rPr>
                <a:solidFill>
                  <a:schemeClr val="dk2"/>
                </a:solidFill>
              </a:rPr>
              <a:t> </a:t>
            </a:r>
            <a:r>
              <a:rPr>
                <a:solidFill>
                  <a:schemeClr val="lt1"/>
                </a:solidFill>
                <a:highlight>
                  <a:srgbClr val="DB3614"/>
                </a:highlight>
              </a:rPr>
              <a:t>was your teen doing when you tried to have 1-on-1 time?</a:t>
            </a:r>
            <a:r>
              <a:rPr>
                <a:solidFill>
                  <a:schemeClr val="dk2"/>
                </a:solidFill>
              </a:rPr>
              <a:t> </a:t>
            </a:r>
            <a:endParaRPr sz="2000">
              <a:solidFill>
                <a:schemeClr val="lt1"/>
              </a:solidFill>
              <a:highlight>
                <a:srgbClr val="E4027C"/>
              </a:highlight>
              <a:latin typeface="Noto Sans"/>
              <a:ea typeface="Noto Sans"/>
              <a:cs typeface="Noto Sans"/>
              <a:sym typeface="Noto Sans"/>
            </a:endParaRPr>
          </a:p>
        </p:txBody>
      </p:sp>
      <p:grpSp>
        <p:nvGrpSpPr>
          <p:cNvPr id="1422" name="Google Shape;1422;p147"/>
          <p:cNvGrpSpPr/>
          <p:nvPr/>
        </p:nvGrpSpPr>
        <p:grpSpPr>
          <a:xfrm>
            <a:off x="7610298" y="242075"/>
            <a:ext cx="1114800" cy="1661821"/>
            <a:chOff x="629198" y="1856775"/>
            <a:chExt cx="1114800" cy="1661821"/>
          </a:xfrm>
        </p:grpSpPr>
        <p:pic>
          <p:nvPicPr>
            <p:cNvPr id="1423" name="Google Shape;1423;p147"/>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24" name="Google Shape;1424;p14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425" name="Google Shape;1425;p147"/>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1426" name="Google Shape;1426;p147"/>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open-ended questions: Who , What, When , Where, Why , How  </a:t>
            </a:r>
            <a:br>
              <a:rPr lang="en-US" sz="1300"/>
            </a:br>
            <a:endParaRPr sz="1300"/>
          </a:p>
        </p:txBody>
      </p:sp>
      <p:cxnSp>
        <p:nvCxnSpPr>
          <p:cNvPr id="1427" name="Google Shape;1427;p147"/>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28" name="Google Shape;1428;p147"/>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questions exploring the situation</a:t>
            </a:r>
            <a:endParaRPr sz="1300"/>
          </a:p>
        </p:txBody>
      </p:sp>
      <p:pic>
        <p:nvPicPr>
          <p:cNvPr id="1429" name="Google Shape;1429;p147"/>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430" name="Google Shape;1430;p147"/>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She was trying to film a video of herself for social media.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31" name="Google Shape;1431;p147"/>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5" name="Shape 1435"/>
        <p:cNvGrpSpPr/>
        <p:nvPr/>
      </p:nvGrpSpPr>
      <p:grpSpPr>
        <a:xfrm>
          <a:off x="0" y="0"/>
          <a:ext cx="0" cy="0"/>
          <a:chOff x="0" y="0"/>
          <a:chExt cx="0" cy="0"/>
        </a:xfrm>
      </p:grpSpPr>
      <p:sp>
        <p:nvSpPr>
          <p:cNvPr id="1436" name="Google Shape;1436;p14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37" name="Google Shape;1437;p14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38" name="Google Shape;1438;p14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1439" name="Google Shape;1439;p14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40" name="Google Shape;1440;p148"/>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solidFill>
                  <a:schemeClr val="lt1"/>
                </a:solidFill>
                <a:latin typeface="Noto Sans"/>
                <a:ea typeface="Noto Sans"/>
                <a:cs typeface="Noto Sans"/>
                <a:sym typeface="Noto Sans"/>
              </a:defRPr>
            </a:pPr>
            <a:r>
              <a:rPr>
                <a:highlight>
                  <a:srgbClr val="6FA8DC"/>
                </a:highlight>
              </a:rPr>
              <a:t>I see… so she was busy on social media. </a:t>
            </a:r>
            <a:r>
              <a:rPr>
                <a:highlight>
                  <a:srgbClr val="E4027C"/>
                </a:highlight>
              </a:rPr>
              <a:t>How </a:t>
            </a:r>
            <a:r>
              <a:rPr>
                <a:highlight>
                  <a:srgbClr val="00969B"/>
                </a:highlight>
              </a:rPr>
              <a:t>do you think the teen felt when you asked her for one-on-one time at that moment?</a:t>
            </a:r>
            <a:endParaRPr sz="1300">
              <a:solidFill>
                <a:schemeClr val="lt1"/>
              </a:solidFill>
              <a:highlight>
                <a:srgbClr val="00969B"/>
              </a:highlight>
              <a:latin typeface="Noto Sans"/>
              <a:ea typeface="Noto Sans"/>
              <a:cs typeface="Noto Sans"/>
              <a:sym typeface="Noto Sans"/>
            </a:endParaRPr>
          </a:p>
        </p:txBody>
      </p:sp>
      <p:grpSp>
        <p:nvGrpSpPr>
          <p:cNvPr id="1441" name="Google Shape;1441;p148"/>
          <p:cNvGrpSpPr/>
          <p:nvPr/>
        </p:nvGrpSpPr>
        <p:grpSpPr>
          <a:xfrm>
            <a:off x="7610298" y="546875"/>
            <a:ext cx="1114800" cy="1661821"/>
            <a:chOff x="629198" y="1856775"/>
            <a:chExt cx="1114800" cy="1661821"/>
          </a:xfrm>
        </p:grpSpPr>
        <p:pic>
          <p:nvPicPr>
            <p:cNvPr id="1442" name="Google Shape;1442;p14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43" name="Google Shape;1443;p14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444" name="Google Shape;1444;p148"/>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445" name="Google Shape;1445;p148"/>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open-ended questions: Who , What, When , Where, Why , How  </a:t>
            </a:r>
            <a:br>
              <a:rPr lang="en-US" sz="1300"/>
            </a:br>
            <a:endParaRPr sz="1300"/>
          </a:p>
        </p:txBody>
      </p:sp>
      <p:cxnSp>
        <p:nvCxnSpPr>
          <p:cNvPr id="1446" name="Google Shape;1446;p148"/>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47" name="Google Shape;1447;p148"/>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Asked questions exploring the teen’s perspective</a:t>
            </a:r>
            <a:endParaRPr sz="1300"/>
          </a:p>
        </p:txBody>
      </p:sp>
      <p:pic>
        <p:nvPicPr>
          <p:cNvPr id="1448" name="Google Shape;1448;p148"/>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449" name="Google Shape;1449;p148"/>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Hmmm..maybe she felt I am not respectful of her free time. She rarely gets time to herself between her school and her extracurriculars.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50" name="Google Shape;1450;p148"/>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451" name="Google Shape;1451;p148"/>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Paraphrases responses</a:t>
            </a:r>
            <a:endParaRPr sz="1300"/>
          </a:p>
        </p:txBody>
      </p:sp>
      <p:cxnSp>
        <p:nvCxnSpPr>
          <p:cNvPr id="1452" name="Google Shape;1452;p148"/>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6" name="Shape 1456"/>
        <p:cNvGrpSpPr/>
        <p:nvPr/>
      </p:nvGrpSpPr>
      <p:grpSpPr>
        <a:xfrm>
          <a:off x="0" y="0"/>
          <a:ext cx="0" cy="0"/>
          <a:chOff x="0" y="0"/>
          <a:chExt cx="0" cy="0"/>
        </a:xfrm>
      </p:grpSpPr>
      <p:sp>
        <p:nvSpPr>
          <p:cNvPr id="1457" name="Google Shape;1457;p14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58" name="Google Shape;1458;p14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59" name="Google Shape;1459;p14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1460" name="Google Shape;1460;p14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461" name="Google Shape;1461;p149"/>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1"/>
                </a:solidFill>
              </a:rPr>
              <a:t>Being a teen is also tough, there is so much to do. </a:t>
            </a:r>
            <a:r>
              <a:rPr>
                <a:solidFill>
                  <a:schemeClr val="lt1"/>
                </a:solidFill>
                <a:highlight>
                  <a:srgbClr val="E4027C"/>
                </a:highlight>
              </a:rPr>
              <a:t>How did you feel when your teen refused one-on-one time? </a:t>
            </a:r>
            <a:endParaRPr sz="1600">
              <a:solidFill>
                <a:schemeClr val="lt1"/>
              </a:solidFill>
              <a:highlight>
                <a:srgbClr val="E4027C"/>
              </a:highlight>
              <a:latin typeface="Noto Sans"/>
              <a:ea typeface="Noto Sans"/>
              <a:cs typeface="Noto Sans"/>
              <a:sym typeface="Noto Sans"/>
            </a:endParaRPr>
          </a:p>
        </p:txBody>
      </p:sp>
      <p:grpSp>
        <p:nvGrpSpPr>
          <p:cNvPr id="1462" name="Google Shape;1462;p149"/>
          <p:cNvGrpSpPr/>
          <p:nvPr/>
        </p:nvGrpSpPr>
        <p:grpSpPr>
          <a:xfrm>
            <a:off x="7610298" y="242075"/>
            <a:ext cx="1114800" cy="1661821"/>
            <a:chOff x="629198" y="1856775"/>
            <a:chExt cx="1114800" cy="1661821"/>
          </a:xfrm>
        </p:grpSpPr>
        <p:pic>
          <p:nvPicPr>
            <p:cNvPr id="1463" name="Google Shape;1463;p14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64" name="Google Shape;1464;p14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465" name="Google Shape;1465;p149"/>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466" name="Google Shape;1466;p149"/>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Asking questions about parent’s perspective</a:t>
            </a:r>
            <a:endParaRPr sz="1300"/>
          </a:p>
        </p:txBody>
      </p:sp>
      <p:pic>
        <p:nvPicPr>
          <p:cNvPr id="1467" name="Google Shape;1467;p149"/>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468" name="Google Shape;1468;p149"/>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 felt hurt and frustrated.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69" name="Google Shape;1469;p149"/>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3" name="Shape 1473"/>
        <p:cNvGrpSpPr/>
        <p:nvPr/>
      </p:nvGrpSpPr>
      <p:grpSpPr>
        <a:xfrm>
          <a:off x="0" y="0"/>
          <a:ext cx="0" cy="0"/>
          <a:chOff x="0" y="0"/>
          <a:chExt cx="0" cy="0"/>
        </a:xfrm>
      </p:grpSpPr>
      <p:sp>
        <p:nvSpPr>
          <p:cNvPr id="1474" name="Google Shape;1474;p150"/>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75" name="Google Shape;1475;p150"/>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76" name="Google Shape;1476;p150"/>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EXPLORE</a:t>
            </a:r>
            <a:endParaRPr>
              <a:latin typeface="Delicious Handrawn"/>
              <a:ea typeface="Delicious Handrawn"/>
              <a:cs typeface="Delicious Handrawn"/>
              <a:sym typeface="Delicious Handrawn"/>
            </a:endParaRPr>
          </a:p>
        </p:txBody>
      </p:sp>
      <p:pic>
        <p:nvPicPr>
          <p:cNvPr id="1477" name="Google Shape;1477;p150"/>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478" name="Google Shape;1478;p150"/>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solidFill>
                  <a:schemeClr val="dk2"/>
                </a:solidFill>
                <a:latin typeface="Noto Sans"/>
                <a:ea typeface="Noto Sans"/>
                <a:cs typeface="Noto Sans"/>
                <a:sym typeface="Noto Sans"/>
              </a:defRPr>
            </a:pPr>
            <a:r>
              <a:t>I hear you. Feeling hurt and frustrated is completely normal when these things happen. </a:t>
            </a:r>
            <a:r>
              <a:rPr>
                <a:highlight>
                  <a:srgbClr val="ED7D31"/>
                </a:highlight>
              </a:rPr>
              <a:t>When you said you are failing, what was going through your mind? </a:t>
            </a:r>
            <a:endParaRPr sz="2000">
              <a:solidFill>
                <a:schemeClr val="dk2"/>
              </a:solidFill>
              <a:highlight>
                <a:srgbClr val="ED7D31"/>
              </a:highlight>
              <a:latin typeface="Noto Sans"/>
              <a:ea typeface="Noto Sans"/>
              <a:cs typeface="Noto Sans"/>
              <a:sym typeface="Noto Sans"/>
            </a:endParaRPr>
          </a:p>
        </p:txBody>
      </p:sp>
      <p:grpSp>
        <p:nvGrpSpPr>
          <p:cNvPr id="1479" name="Google Shape;1479;p150"/>
          <p:cNvGrpSpPr/>
          <p:nvPr/>
        </p:nvGrpSpPr>
        <p:grpSpPr>
          <a:xfrm>
            <a:off x="7532223" y="1882350"/>
            <a:ext cx="1114800" cy="1661821"/>
            <a:chOff x="629198" y="1856775"/>
            <a:chExt cx="1114800" cy="1661821"/>
          </a:xfrm>
        </p:grpSpPr>
        <p:pic>
          <p:nvPicPr>
            <p:cNvPr id="1480" name="Google Shape;1480;p15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81" name="Google Shape;1481;p15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482" name="Google Shape;1482;p150"/>
          <p:cNvCxnSpPr>
            <a:stCxn id="1483" idx="2"/>
            <a:endCxn id="1478"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483" name="Google Shape;1483;p150"/>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Making sure the parent knows you heard what they said by repeating it back to them.</a:t>
            </a:r>
            <a:endParaRPr sz="1300"/>
          </a:p>
        </p:txBody>
      </p:sp>
      <p:cxnSp>
        <p:nvCxnSpPr>
          <p:cNvPr id="1484" name="Google Shape;1484;p150"/>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50"/>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Asking for more details </a:t>
            </a:r>
            <a:endParaRPr sz="1300"/>
          </a:p>
          <a:p>
            <a:pPr indent="0" lvl="0" marL="0" rtl="0" algn="ctr">
              <a:spcBef>
                <a:spcPts val="0"/>
              </a:spcBef>
              <a:spcAft>
                <a:spcPts val="0"/>
              </a:spcAft>
              <a:buNone/>
              <a:defRPr sz="1300"/>
            </a:pPr>
            <a:r>
              <a:t>Exploring parents’ perspective </a:t>
            </a:r>
            <a:endParaRPr sz="13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9" name="Shape 1489"/>
        <p:cNvGrpSpPr/>
        <p:nvPr/>
      </p:nvGrpSpPr>
      <p:grpSpPr>
        <a:xfrm>
          <a:off x="0" y="0"/>
          <a:ext cx="0" cy="0"/>
          <a:chOff x="0" y="0"/>
          <a:chExt cx="0" cy="0"/>
        </a:xfrm>
      </p:grpSpPr>
      <p:sp>
        <p:nvSpPr>
          <p:cNvPr id="1490" name="Google Shape;1490;p151"/>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91" name="Google Shape;1491;p151"/>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492" name="Google Shape;1492;p151"/>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CONNECT</a:t>
            </a:r>
            <a:endParaRPr>
              <a:latin typeface="Delicious Handrawn"/>
              <a:ea typeface="Delicious Handrawn"/>
              <a:cs typeface="Delicious Handrawn"/>
              <a:sym typeface="Delicious Handrawn"/>
            </a:endParaRPr>
          </a:p>
        </p:txBody>
      </p:sp>
      <p:pic>
        <p:nvPicPr>
          <p:cNvPr id="1493" name="Google Shape;1493;p151"/>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494" name="Google Shape;1494;p151"/>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 kept thinking that I am not a good parent.</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495" name="Google Shape;1495;p151"/>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496" name="Google Shape;1496;p151"/>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dk2"/>
                </a:solidFill>
              </a:rPr>
              <a:t>It sounds like a tough situation. A lot of parents of teenagers feel that way.  Let’s explore ways to shift these thoughts. </a:t>
            </a:r>
            <a:r>
              <a:rPr>
                <a:solidFill>
                  <a:schemeClr val="lt1"/>
                </a:solidFill>
                <a:highlight>
                  <a:srgbClr val="00969A"/>
                </a:highlight>
              </a:rPr>
              <a:t>The first step is to notice when a negative thought arises.</a:t>
            </a:r>
            <a:r>
              <a:rPr>
                <a:solidFill>
                  <a:schemeClr val="dk2"/>
                </a:solidFill>
              </a:rPr>
              <a:t> </a:t>
            </a:r>
            <a:r>
              <a:rPr>
                <a:solidFill>
                  <a:schemeClr val="dk2"/>
                </a:solidFill>
                <a:highlight>
                  <a:srgbClr val="019FE4"/>
                </a:highlight>
              </a:rPr>
              <a:t>Can you recall when you noticed it during the conversation?</a:t>
            </a:r>
            <a:r>
              <a:rPr>
                <a:solidFill>
                  <a:schemeClr val="dk2"/>
                </a:solidFill>
              </a:rPr>
              <a:t> </a:t>
            </a:r>
            <a:endParaRPr sz="1900">
              <a:solidFill>
                <a:schemeClr val="dk2"/>
              </a:solidFill>
              <a:highlight>
                <a:srgbClr val="ED7D31"/>
              </a:highlight>
              <a:latin typeface="Noto Sans"/>
              <a:ea typeface="Noto Sans"/>
              <a:cs typeface="Noto Sans"/>
              <a:sym typeface="Noto Sans"/>
            </a:endParaRPr>
          </a:p>
        </p:txBody>
      </p:sp>
      <p:grpSp>
        <p:nvGrpSpPr>
          <p:cNvPr id="1497" name="Google Shape;1497;p151"/>
          <p:cNvGrpSpPr/>
          <p:nvPr/>
        </p:nvGrpSpPr>
        <p:grpSpPr>
          <a:xfrm>
            <a:off x="7532223" y="1882350"/>
            <a:ext cx="1114800" cy="1661821"/>
            <a:chOff x="629198" y="1856775"/>
            <a:chExt cx="1114800" cy="1661821"/>
          </a:xfrm>
        </p:grpSpPr>
        <p:pic>
          <p:nvPicPr>
            <p:cNvPr id="1498" name="Google Shape;1498;p15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499" name="Google Shape;1499;p15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pic>
        <p:nvPicPr>
          <p:cNvPr id="1500" name="Google Shape;1500;p151"/>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01" name="Google Shape;1501;p151"/>
          <p:cNvCxnSpPr>
            <a:endCxn id="1502"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502" name="Google Shape;1502;p151"/>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Connected to the skill on self-talk </a:t>
            </a:r>
            <a:endParaRPr sz="1300"/>
          </a:p>
        </p:txBody>
      </p:sp>
      <p:cxnSp>
        <p:nvCxnSpPr>
          <p:cNvPr id="1503" name="Google Shape;1503;p151"/>
          <p:cNvCxnSpPr>
            <a:endCxn id="1504"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504" name="Google Shape;1504;p151"/>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Continued exploring by asking open ended questions</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2" name="Google Shape;352;p53"/>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Background</a:t>
            </a:r>
            <a:endParaRPr b="0" i="0" sz="1400" u="none" cap="none" strike="noStrike">
              <a:solidFill>
                <a:srgbClr val="000000"/>
              </a:solidFill>
              <a:latin typeface="Arial"/>
              <a:ea typeface="Arial"/>
              <a:cs typeface="Arial"/>
              <a:sym typeface="Arial"/>
            </a:endParaRPr>
          </a:p>
        </p:txBody>
      </p:sp>
      <p:sp>
        <p:nvSpPr>
          <p:cNvPr id="353" name="Google Shape;353;p53"/>
          <p:cNvSpPr/>
          <p:nvPr/>
        </p:nvSpPr>
        <p:spPr>
          <a:xfrm>
            <a:off x="338575" y="803100"/>
            <a:ext cx="81981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defRPr b="1" sz="1300">
                <a:solidFill>
                  <a:srgbClr val="123D5D"/>
                </a:solidFill>
              </a:defRPr>
            </a:pPr>
            <a:r>
              <a:rPr>
                <a:latin typeface="Arial"/>
                <a:ea typeface="Arial"/>
                <a:cs typeface="Arial"/>
                <a:sym typeface="Arial"/>
              </a:rPr>
              <a:t>In </a:t>
            </a:r>
            <a:r>
              <a:t>Mexico, </a:t>
            </a:r>
            <a:endParaRPr b="1" i="0" sz="1300" u="none" cap="none" strike="noStrike">
              <a:solidFill>
                <a:srgbClr val="123D5D"/>
              </a:solidFill>
              <a:latin typeface="Arial"/>
              <a:ea typeface="Arial"/>
              <a:cs typeface="Arial"/>
              <a:sym typeface="Aria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15% of young people in Mexico experience mental health problems with 31% of adolescents presenting at least one symptom of depression</a:t>
            </a:r>
            <a:endParaRPr i="0" sz="1300" u="none" cap="none" strike="noStrike">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16.7% of Mexican adults present symptoms of depression.</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Bullying and violence are leading problems for elementary, middle, and high school.</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Childhood mental illness is associated with learning problems, developmental delays, and substance use.</a:t>
            </a:r>
            <a:endParaRPr sz="1300">
              <a:solidFill>
                <a:srgbClr val="123D5D"/>
              </a:solidFill>
            </a:endParaRPr>
          </a:p>
          <a:p>
            <a:pPr indent="-311150" lvl="0" marL="457200" marR="0" rtl="0" algn="l">
              <a:lnSpc>
                <a:spcPct val="150000"/>
              </a:lnSpc>
              <a:spcBef>
                <a:spcPts val="1000"/>
              </a:spcBef>
              <a:spcAft>
                <a:spcPts val="0"/>
              </a:spcAft>
              <a:buClr>
                <a:srgbClr val="123D5D"/>
              </a:buClr>
              <a:buSzPts val="1300"/>
              <a:buChar char="●"/>
              <a:defRPr sz="1300">
                <a:solidFill>
                  <a:srgbClr val="123D5D"/>
                </a:solidFill>
              </a:defRPr>
            </a:pPr>
            <a:r>
              <a:t>Parent-involved  interventions for improving child mental health have a robust evidence base in other contexts.</a:t>
            </a:r>
            <a:endParaRPr sz="1300">
              <a:solidFill>
                <a:srgbClr val="123D5D"/>
              </a:solidFill>
            </a:endParaRPr>
          </a:p>
          <a:p>
            <a:pPr indent="0" lvl="0" marL="0" marR="0" rtl="0" algn="l">
              <a:lnSpc>
                <a:spcPct val="150000"/>
              </a:lnSpc>
              <a:spcBef>
                <a:spcPts val="1000"/>
              </a:spcBef>
              <a:spcAft>
                <a:spcPts val="0"/>
              </a:spcAft>
              <a:buNone/>
              <a:defRPr sz="1300">
                <a:solidFill>
                  <a:srgbClr val="123D5D"/>
                </a:solidFill>
                <a:latin typeface="Arial"/>
                <a:ea typeface="Arial"/>
                <a:cs typeface="Arial"/>
                <a:sym typeface="Arial"/>
              </a:defRPr>
            </a:pPr>
            <a:r>
              <a:rPr b="1"/>
              <a:t>Good news:</a:t>
            </a:r>
            <a:r>
              <a:t> Family strengthening and parenting programmes are an effective strategy. </a:t>
            </a:r>
            <a:endParaRPr b="0" i="0" sz="900" u="none" cap="none" strike="noStrike">
              <a:solidFill>
                <a:srgbClr val="000000"/>
              </a:solidFill>
              <a:latin typeface="Arial"/>
              <a:ea typeface="Arial"/>
              <a:cs typeface="Arial"/>
              <a:sym typeface="Arial"/>
            </a:endParaRPr>
          </a:p>
        </p:txBody>
      </p:sp>
      <p:sp>
        <p:nvSpPr>
          <p:cNvPr id="354" name="Google Shape;354;p53"/>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defRPr sz="700">
                <a:solidFill>
                  <a:srgbClr val="123D5D"/>
                </a:solidFill>
                <a:latin typeface="Arial"/>
                <a:ea typeface="Arial"/>
                <a:cs typeface="Arial"/>
                <a:sym typeface="Arial"/>
              </a:defRPr>
            </a:pPr>
            <a:r>
              <a:t>WHO/ UNICEF: INSPIRE (2016)</a:t>
            </a:r>
            <a:endParaRPr b="0" i="0" sz="700" u="none" cap="none" strike="noStrike">
              <a:solidFill>
                <a:schemeClr val="dk1"/>
              </a:solidFill>
              <a:latin typeface="Arial"/>
              <a:ea typeface="Arial"/>
              <a:cs typeface="Arial"/>
              <a:sym typeface="Arial"/>
            </a:endParaRPr>
          </a:p>
        </p:txBody>
      </p:sp>
      <p:sp>
        <p:nvSpPr>
          <p:cNvPr id="355" name="Google Shape;355;p53"/>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defRPr sz="900">
                <a:solidFill>
                  <a:srgbClr val="013D5C"/>
                </a:solidFill>
                <a:latin typeface="Arial"/>
                <a:ea typeface="Arial"/>
                <a:cs typeface="Arial"/>
                <a:sym typeface="Arial"/>
              </a:defRPr>
            </a:pPr>
            <a:r>
              <a:rPr u="sng">
                <a:hlinkClick r:id="rId3">
                  <a:extLst>
                    <a:ext uri="{A12FA001-AC4F-418D-AE19-62706E023703}">
                      <ahyp:hlinkClr val="tx"/>
                    </a:ext>
                  </a:extLst>
                </a:hlinkClick>
              </a:rPr>
              <a:t>https://nurturing-care.org/malaysia-2023</a:t>
            </a:r>
            <a: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8" name="Shape 1508"/>
        <p:cNvGrpSpPr/>
        <p:nvPr/>
      </p:nvGrpSpPr>
      <p:grpSpPr>
        <a:xfrm>
          <a:off x="0" y="0"/>
          <a:ext cx="0" cy="0"/>
          <a:chOff x="0" y="0"/>
          <a:chExt cx="0" cy="0"/>
        </a:xfrm>
      </p:grpSpPr>
      <p:sp>
        <p:nvSpPr>
          <p:cNvPr id="1509" name="Google Shape;1509;p15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10" name="Google Shape;1510;p15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11" name="Google Shape;1511;p15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CONNECT</a:t>
            </a:r>
            <a:endParaRPr>
              <a:latin typeface="Delicious Handrawn"/>
              <a:ea typeface="Delicious Handrawn"/>
              <a:cs typeface="Delicious Handrawn"/>
              <a:sym typeface="Delicious Handrawn"/>
            </a:endParaRPr>
          </a:p>
        </p:txBody>
      </p:sp>
      <p:pic>
        <p:nvPicPr>
          <p:cNvPr id="1512" name="Google Shape;1512;p15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13" name="Google Shape;1513;p15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Right when my teen walked away from me.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514" name="Google Shape;1514;p15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515" name="Google Shape;1515;p15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lt1"/>
                </a:solidFill>
                <a:highlight>
                  <a:srgbClr val="013D5C"/>
                </a:highlight>
              </a:rPr>
              <a:t>Great job</a:t>
            </a:r>
            <a:r>
              <a:rPr>
                <a:solidFill>
                  <a:schemeClr val="dk2"/>
                </a:solidFill>
              </a:rPr>
              <a:t> at noticing when the negative self-talk came in! Let us try asking ourselves, </a:t>
            </a:r>
            <a:r>
              <a:rPr>
                <a:solidFill>
                  <a:schemeClr val="lt1"/>
                </a:solidFill>
                <a:highlight>
                  <a:srgbClr val="E4027C"/>
                </a:highlight>
              </a:rPr>
              <a:t>“How can I turn this thought into something kind?”</a:t>
            </a:r>
            <a:endParaRPr sz="1900">
              <a:solidFill>
                <a:schemeClr val="lt1"/>
              </a:solidFill>
              <a:highlight>
                <a:srgbClr val="E4027C"/>
              </a:highlight>
              <a:latin typeface="Noto Sans"/>
              <a:ea typeface="Noto Sans"/>
              <a:cs typeface="Noto Sans"/>
              <a:sym typeface="Noto Sans"/>
            </a:endParaRPr>
          </a:p>
        </p:txBody>
      </p:sp>
      <p:grpSp>
        <p:nvGrpSpPr>
          <p:cNvPr id="1516" name="Google Shape;1516;p152"/>
          <p:cNvGrpSpPr/>
          <p:nvPr/>
        </p:nvGrpSpPr>
        <p:grpSpPr>
          <a:xfrm>
            <a:off x="7532223" y="1882350"/>
            <a:ext cx="1114800" cy="1661821"/>
            <a:chOff x="629198" y="1856775"/>
            <a:chExt cx="1114800" cy="1661821"/>
          </a:xfrm>
        </p:grpSpPr>
        <p:pic>
          <p:nvPicPr>
            <p:cNvPr id="1517" name="Google Shape;1517;p15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18" name="Google Shape;1518;p15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pic>
        <p:nvPicPr>
          <p:cNvPr id="1519" name="Google Shape;1519;p15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20" name="Google Shape;1520;p152"/>
          <p:cNvCxnSpPr>
            <a:endCxn id="1521"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521" name="Google Shape;1521;p152"/>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Praising the parent</a:t>
            </a:r>
            <a:endParaRPr sz="1300"/>
          </a:p>
        </p:txBody>
      </p:sp>
      <p:cxnSp>
        <p:nvCxnSpPr>
          <p:cNvPr id="1522" name="Google Shape;1522;p152"/>
          <p:cNvCxnSpPr>
            <a:endCxn id="1523"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523" name="Google Shape;1523;p15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Connected to turning negative self-talk to positive self-talk </a:t>
            </a:r>
            <a:endParaRPr sz="13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7" name="Shape 1527"/>
        <p:cNvGrpSpPr/>
        <p:nvPr/>
      </p:nvGrpSpPr>
      <p:grpSpPr>
        <a:xfrm>
          <a:off x="0" y="0"/>
          <a:ext cx="0" cy="0"/>
          <a:chOff x="0" y="0"/>
          <a:chExt cx="0" cy="0"/>
        </a:xfrm>
      </p:grpSpPr>
      <p:sp>
        <p:nvSpPr>
          <p:cNvPr id="1528" name="Google Shape;1528;p15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29" name="Google Shape;1529;p15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530" name="Google Shape;1530;p15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531" name="Google Shape;1531;p15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Yesterday, I think my teenager needed some space. It’s a chance to me to learn and be patient. I am proud that I am trying to have one-on-one time.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532" name="Google Shape;1532;p15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533" name="Google Shape;1533;p153"/>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lt1"/>
                </a:solidFill>
                <a:highlight>
                  <a:srgbClr val="ED7D31"/>
                </a:highlight>
              </a:rPr>
              <a:t>Well done</a:t>
            </a:r>
            <a:r>
              <a:rPr>
                <a:solidFill>
                  <a:schemeClr val="dk1"/>
                </a:solidFill>
              </a:rPr>
              <a:t> for finding a positive way to think about what happened. </a:t>
            </a:r>
            <a:r>
              <a:rPr>
                <a:highlight>
                  <a:srgbClr val="00969A"/>
                </a:highlight>
              </a:rPr>
              <a:t>Remember that there are no bad parents and that we are all learning here. Just by trying to spend one-on-one time with your teen shows you care.</a:t>
            </a:r>
            <a:endParaRPr sz="1600">
              <a:highlight>
                <a:srgbClr val="00969A"/>
              </a:highlight>
              <a:latin typeface="Noto Sans"/>
              <a:ea typeface="Noto Sans"/>
              <a:cs typeface="Noto Sans"/>
              <a:sym typeface="Noto Sans"/>
            </a:endParaRPr>
          </a:p>
        </p:txBody>
      </p:sp>
      <p:grpSp>
        <p:nvGrpSpPr>
          <p:cNvPr id="1534" name="Google Shape;1534;p153"/>
          <p:cNvGrpSpPr/>
          <p:nvPr/>
        </p:nvGrpSpPr>
        <p:grpSpPr>
          <a:xfrm>
            <a:off x="7532223" y="1882350"/>
            <a:ext cx="1114800" cy="1661821"/>
            <a:chOff x="629198" y="1856775"/>
            <a:chExt cx="1114800" cy="1661821"/>
          </a:xfrm>
        </p:grpSpPr>
        <p:pic>
          <p:nvPicPr>
            <p:cNvPr id="1535" name="Google Shape;1535;p15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536" name="Google Shape;1536;p15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537" name="Google Shape;1537;p153"/>
          <p:cNvCxnSpPr>
            <a:endCxn id="1538"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538" name="Google Shape;1538;p153"/>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Emphasise the positive self-talk skill</a:t>
            </a:r>
            <a:endParaRPr sz="1300"/>
          </a:p>
        </p:txBody>
      </p:sp>
      <p:sp>
        <p:nvSpPr>
          <p:cNvPr id="1539" name="Google Shape;1539;p15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CONNECT</a:t>
            </a:r>
            <a:endParaRPr>
              <a:latin typeface="Delicious Handrawn"/>
              <a:ea typeface="Delicious Handrawn"/>
              <a:cs typeface="Delicious Handrawn"/>
              <a:sym typeface="Delicious Handrawn"/>
            </a:endParaRPr>
          </a:p>
        </p:txBody>
      </p:sp>
      <p:pic>
        <p:nvPicPr>
          <p:cNvPr id="1540" name="Google Shape;1540;p15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541" name="Google Shape;1541;p153"/>
          <p:cNvCxnSpPr>
            <a:endCxn id="1542"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542" name="Google Shape;1542;p153"/>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Praise the parent for trying</a:t>
            </a:r>
            <a:endParaRPr sz="13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6" name="Shape 1546"/>
        <p:cNvGrpSpPr/>
        <p:nvPr/>
      </p:nvGrpSpPr>
      <p:grpSpPr>
        <a:xfrm>
          <a:off x="0" y="0"/>
          <a:ext cx="0" cy="0"/>
          <a:chOff x="0" y="0"/>
          <a:chExt cx="0" cy="0"/>
        </a:xfrm>
      </p:grpSpPr>
      <p:sp>
        <p:nvSpPr>
          <p:cNvPr id="1547" name="Google Shape;1547;p15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48" name="Google Shape;1548;p15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549" name="Google Shape;1549;p15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PRACTISE</a:t>
            </a:r>
            <a:endParaRPr>
              <a:latin typeface="Delicious Handrawn"/>
              <a:ea typeface="Delicious Handrawn"/>
              <a:cs typeface="Delicious Handrawn"/>
              <a:sym typeface="Delicious Handrawn"/>
            </a:endParaRPr>
          </a:p>
        </p:txBody>
      </p:sp>
      <p:sp>
        <p:nvSpPr>
          <p:cNvPr id="1550" name="Google Shape;1550;p154"/>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defRPr sz="1500">
                <a:solidFill>
                  <a:schemeClr val="lt1"/>
                </a:solidFill>
                <a:highlight>
                  <a:srgbClr val="DB3614"/>
                </a:highlight>
                <a:latin typeface="Noto Sans"/>
                <a:ea typeface="Noto Sans"/>
                <a:cs typeface="Noto Sans"/>
                <a:sym typeface="Noto Sans"/>
              </a:defRPr>
            </a:pPr>
            <a:r>
              <a:t>How about we practise how you can handle it next time? If you feel like you are not connecting with your teen, what will you say to yourself? Remember your small parenting efforts throughout the day. </a:t>
            </a:r>
            <a:endParaRPr sz="1500">
              <a:solidFill>
                <a:schemeClr val="lt1"/>
              </a:solidFill>
              <a:highlight>
                <a:srgbClr val="DB3614"/>
              </a:highlight>
              <a:latin typeface="Noto Sans"/>
              <a:ea typeface="Noto Sans"/>
              <a:cs typeface="Noto Sans"/>
              <a:sym typeface="Noto Sans"/>
            </a:endParaRPr>
          </a:p>
        </p:txBody>
      </p:sp>
      <p:grpSp>
        <p:nvGrpSpPr>
          <p:cNvPr id="1551" name="Google Shape;1551;p154"/>
          <p:cNvGrpSpPr/>
          <p:nvPr/>
        </p:nvGrpSpPr>
        <p:grpSpPr>
          <a:xfrm>
            <a:off x="207723" y="173900"/>
            <a:ext cx="1114800" cy="1661821"/>
            <a:chOff x="629198" y="1856775"/>
            <a:chExt cx="1114800" cy="1661821"/>
          </a:xfrm>
        </p:grpSpPr>
        <p:pic>
          <p:nvPicPr>
            <p:cNvPr id="1552" name="Google Shape;155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53" name="Google Shape;155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cxnSp>
        <p:nvCxnSpPr>
          <p:cNvPr id="1554" name="Google Shape;1554;p154"/>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555" name="Google Shape;1555;p154"/>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Practising self-talk with the parent</a:t>
            </a:r>
            <a:endParaRPr sz="1300"/>
          </a:p>
        </p:txBody>
      </p:sp>
      <p:pic>
        <p:nvPicPr>
          <p:cNvPr id="1556" name="Google Shape;1556;p154"/>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557" name="Google Shape;1557;p154"/>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558" name="Google Shape;1558;p154"/>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You’re right! Next time it happens, I will tell myself “While yesterday was difficult, I can celebrate the times I’ve felt connected with my teen. Every positive interaction is a step forward in my parenting journey!”</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559" name="Google Shape;1559;p154"/>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Parent </a:t>
            </a:r>
            <a:endParaRPr>
              <a:solidFill>
                <a:srgbClr val="544832"/>
              </a:solidFill>
              <a:latin typeface="Oswald"/>
              <a:ea typeface="Oswald"/>
              <a:cs typeface="Oswald"/>
              <a:sym typeface="Oswald"/>
            </a:endParaRPr>
          </a:p>
        </p:txBody>
      </p:sp>
      <p:sp>
        <p:nvSpPr>
          <p:cNvPr id="1560" name="Google Shape;1560;p154"/>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500">
                <a:solidFill>
                  <a:schemeClr val="dk1"/>
                </a:solidFill>
                <a:latin typeface="Noto Sans"/>
                <a:ea typeface="Noto Sans"/>
                <a:cs typeface="Noto Sans"/>
                <a:sym typeface="Noto Sans"/>
              </a:defRPr>
            </a:pPr>
            <a:r>
              <a:t>Amazing, Isabel! You’re right! Every small step we take is a step forward in our parenting journey! </a:t>
            </a:r>
            <a:endParaRPr sz="1500">
              <a:solidFill>
                <a:schemeClr val="lt1"/>
              </a:solidFill>
              <a:highlight>
                <a:srgbClr val="DB3614"/>
              </a:highlight>
              <a:latin typeface="Noto Sans"/>
              <a:ea typeface="Noto Sans"/>
              <a:cs typeface="Noto Sans"/>
              <a:sym typeface="Noto Sans"/>
            </a:endParaRPr>
          </a:p>
        </p:txBody>
      </p:sp>
      <p:grpSp>
        <p:nvGrpSpPr>
          <p:cNvPr id="1561" name="Google Shape;1561;p154"/>
          <p:cNvGrpSpPr/>
          <p:nvPr/>
        </p:nvGrpSpPr>
        <p:grpSpPr>
          <a:xfrm>
            <a:off x="7193798" y="3143075"/>
            <a:ext cx="1114800" cy="1661821"/>
            <a:chOff x="629198" y="1856775"/>
            <a:chExt cx="1114800" cy="1661821"/>
          </a:xfrm>
        </p:grpSpPr>
        <p:pic>
          <p:nvPicPr>
            <p:cNvPr id="1562" name="Google Shape;1562;p154"/>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563" name="Google Shape;1563;p15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Crianza con Conciancia+ Facilitator  </a:t>
              </a:r>
              <a:endParaRPr>
                <a:solidFill>
                  <a:srgbClr val="544832"/>
                </a:solidFill>
                <a:latin typeface="Oswald"/>
                <a:ea typeface="Oswald"/>
                <a:cs typeface="Oswald"/>
                <a:sym typeface="Oswald"/>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567" name="Shape 1567"/>
        <p:cNvGrpSpPr/>
        <p:nvPr/>
      </p:nvGrpSpPr>
      <p:grpSpPr>
        <a:xfrm>
          <a:off x="0" y="0"/>
          <a:ext cx="0" cy="0"/>
          <a:chOff x="0" y="0"/>
          <a:chExt cx="0" cy="0"/>
        </a:xfrm>
      </p:grpSpPr>
      <p:sp>
        <p:nvSpPr>
          <p:cNvPr id="1568" name="Google Shape;1568;p155"/>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Pop Quiz on A-E-C-P</a:t>
            </a:r>
            <a:endParaRPr b="1" sz="4400">
              <a:solidFill>
                <a:schemeClr val="lt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56"/>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Don’t worry about it. Every parent learns to deal with these things over time.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It’s normal to feel overwhelmed when your child misbehaves. Can you share more about what your child is doing in those moments?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defRPr sz="1900">
                <a:solidFill>
                  <a:srgbClr val="113D5C"/>
                </a:solidFill>
                <a:latin typeface="Noto Sans"/>
                <a:ea typeface="Noto Sans"/>
                <a:cs typeface="Noto Sans"/>
                <a:sym typeface="Noto Sans"/>
              </a:defRPr>
            </a:pPr>
            <a:r>
              <a:t>The feeling of overwhelm will eventually pass as your child becomes older. Keep at it, and you will be fine. </a:t>
            </a:r>
            <a:endParaRPr sz="2400">
              <a:solidFill>
                <a:schemeClr val="accent5"/>
              </a:solidFill>
            </a:endParaRPr>
          </a:p>
        </p:txBody>
      </p:sp>
      <p:sp>
        <p:nvSpPr>
          <p:cNvPr id="1574" name="Google Shape;1574;p15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75" name="Google Shape;1575;p15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57"/>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can’t help feeling overwhelmed when my child misbehaves.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It’s normal to feel overwhelmed when your child misbehaves. Can you share more about what your child is doing in those moments?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It's important to recognize and ACCEPT the parent’s emotions when they are dealing with challenging situations with their child. Ignoring or brushing off these feelings may not help in understanding and resolving the issues. Then you can EXPLORE the situation in more detail with the parent.</a:t>
            </a:r>
            <a:endParaRPr i="1" sz="3000">
              <a:solidFill>
                <a:schemeClr val="accent5"/>
              </a:solidFill>
            </a:endParaRPr>
          </a:p>
        </p:txBody>
      </p:sp>
      <p:sp>
        <p:nvSpPr>
          <p:cNvPr id="1581" name="Google Shape;1581;p15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82" name="Google Shape;1582;p15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58"/>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don’t understand why my teenager is so irritable lately!</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You know how teengers are, it is just a phase.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That sounds challenging. Can you share a time when they were irritated?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Don’t overthink it. Be glad they are not doing anything risky.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588" name="Google Shape;1588;p15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89" name="Google Shape;1589;p15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59"/>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don’t understand why my teenager is so irritable lately!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That sounds challenging. Can you share a time when they were irritated?</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defRPr i="1" sz="1700">
                <a:solidFill>
                  <a:srgbClr val="113D5C"/>
                </a:solidFill>
                <a:latin typeface="Noto Sans"/>
                <a:ea typeface="Noto Sans"/>
                <a:cs typeface="Noto Sans"/>
                <a:sym typeface="Noto Sans"/>
              </a:defRPr>
            </a:pPr>
            <a:r>
              <a:t>When the teenager seems distant, taking time to understand the reasons behind it is crucial for the parent. Explore how the teenager might have felt using open-ended questions.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Simple solutions might not cover the complexities of their feelings and situations, and may lead to poor relationship between the teen and the parent. </a:t>
            </a:r>
            <a:endParaRPr i="1" sz="1700">
              <a:solidFill>
                <a:srgbClr val="113D5C"/>
              </a:solidFill>
              <a:latin typeface="Noto Sans"/>
              <a:ea typeface="Noto Sans"/>
              <a:cs typeface="Noto Sans"/>
              <a:sym typeface="Noto Sans"/>
            </a:endParaRPr>
          </a:p>
        </p:txBody>
      </p:sp>
      <p:sp>
        <p:nvSpPr>
          <p:cNvPr id="1595" name="Google Shape;1595;p15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596" name="Google Shape;1596;p15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60"/>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think this course is not related to my life and my problems.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Maybe you are not able to understand. Keep trying it again.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It’s normal to feel that way, just keep going through the course.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 understand it might feel all new. Can you share more about what problems you are struggling with?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02" name="Google Shape;1602;p16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03" name="Google Shape;1603;p16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1"/>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I think this course is not related to my life and my problems.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I understand it might feel all new. Can you share more about what problems you are struggling with?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If the parents feel the program concepts are disconnected from their life, it's okay. Exploring their struggles can help bridge that gap and make the program more relevant to their experiences.</a:t>
            </a:r>
            <a:endParaRPr i="1" sz="1700">
              <a:solidFill>
                <a:srgbClr val="113D5C"/>
              </a:solidFill>
              <a:latin typeface="Noto Sans"/>
              <a:ea typeface="Noto Sans"/>
              <a:cs typeface="Noto Sans"/>
              <a:sym typeface="Noto Sans"/>
            </a:endParaRPr>
          </a:p>
        </p:txBody>
      </p:sp>
      <p:sp>
        <p:nvSpPr>
          <p:cNvPr id="1609" name="Google Shape;1609;p16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10" name="Google Shape;1610;p16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optimizing early childhood development</a:t>
            </a:r>
            <a:endParaRPr b="0" i="0" sz="1200" u="none" cap="none" strike="noStrike">
              <a:solidFill>
                <a:srgbClr val="123D5D"/>
              </a:solidFill>
              <a:latin typeface="Arial"/>
              <a:ea typeface="Arial"/>
              <a:cs typeface="Arial"/>
              <a:sym typeface="Arial"/>
            </a:endParaRPr>
          </a:p>
        </p:txBody>
      </p:sp>
      <p:sp>
        <p:nvSpPr>
          <p:cNvPr id="362" name="Google Shape;362;p5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sz="2400">
                <a:solidFill>
                  <a:schemeClr val="lt1"/>
                </a:solidFill>
                <a:latin typeface="Arial"/>
                <a:ea typeface="Arial"/>
                <a:cs typeface="Arial"/>
                <a:sym typeface="Arial"/>
              </a:defRPr>
            </a:pPr>
            <a:r>
              <a:t>Why support parents?</a:t>
            </a:r>
            <a:endParaRPr b="0" i="0" sz="1400" u="none" cap="none" strike="noStrike">
              <a:solidFill>
                <a:srgbClr val="000000"/>
              </a:solidFill>
              <a:latin typeface="Arial"/>
              <a:ea typeface="Arial"/>
              <a:cs typeface="Arial"/>
              <a:sym typeface="Arial"/>
            </a:endParaRPr>
          </a:p>
        </p:txBody>
      </p:sp>
      <p:sp>
        <p:nvSpPr>
          <p:cNvPr id="363" name="Google Shape;363;p54"/>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enhancing mothers’ and children’s mental health</a:t>
            </a:r>
            <a:endParaRPr b="0" i="0" sz="1200" u="none" cap="none" strike="noStrike">
              <a:solidFill>
                <a:srgbClr val="123D5D"/>
              </a:solidFill>
              <a:latin typeface="Arial"/>
              <a:ea typeface="Arial"/>
              <a:cs typeface="Arial"/>
              <a:sym typeface="Arial"/>
            </a:endParaRPr>
          </a:p>
        </p:txBody>
      </p:sp>
      <p:sp>
        <p:nvSpPr>
          <p:cNvPr id="364" name="Google Shape;364;p54"/>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interrupting the cycle of violence and neglect, including perpetration of future violence</a:t>
            </a:r>
            <a:endParaRPr b="0" i="0" sz="1200" u="none" cap="none" strike="noStrike">
              <a:solidFill>
                <a:srgbClr val="123D5D"/>
              </a:solidFill>
              <a:latin typeface="Arial"/>
              <a:ea typeface="Arial"/>
              <a:cs typeface="Arial"/>
              <a:sym typeface="Arial"/>
            </a:endParaRPr>
          </a:p>
        </p:txBody>
      </p:sp>
      <p:sp>
        <p:nvSpPr>
          <p:cNvPr id="365" name="Google Shape;365;p54"/>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improving positive interactions of caregivers and adolescents</a:t>
            </a:r>
            <a:endParaRPr b="0" i="0" sz="1200" u="none" cap="none" strike="noStrike">
              <a:solidFill>
                <a:srgbClr val="123D5D"/>
              </a:solidFill>
              <a:latin typeface="Arial"/>
              <a:ea typeface="Arial"/>
              <a:cs typeface="Arial"/>
              <a:sym typeface="Arial"/>
            </a:endParaRPr>
          </a:p>
        </p:txBody>
      </p:sp>
      <p:sp>
        <p:nvSpPr>
          <p:cNvPr id="366" name="Google Shape;366;p54"/>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increasing attendance at routine health visits</a:t>
            </a:r>
            <a:endParaRPr b="0" i="0" sz="1200" u="none" cap="none" strike="noStrike">
              <a:solidFill>
                <a:srgbClr val="123D5D"/>
              </a:solidFill>
              <a:latin typeface="Arial"/>
              <a:ea typeface="Arial"/>
              <a:cs typeface="Arial"/>
              <a:sym typeface="Arial"/>
            </a:endParaRPr>
          </a:p>
        </p:txBody>
      </p:sp>
      <p:sp>
        <p:nvSpPr>
          <p:cNvPr id="367" name="Google Shape;367;p54"/>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promoting positive social norms about protecting and nurturing children</a:t>
            </a:r>
            <a:endParaRPr b="0" i="0" sz="1200" u="none" cap="none" strike="noStrike">
              <a:solidFill>
                <a:srgbClr val="123D5D"/>
              </a:solidFill>
              <a:latin typeface="Arial"/>
              <a:ea typeface="Arial"/>
              <a:cs typeface="Arial"/>
              <a:sym typeface="Arial"/>
            </a:endParaRPr>
          </a:p>
        </p:txBody>
      </p:sp>
      <p:grpSp>
        <p:nvGrpSpPr>
          <p:cNvPr id="368" name="Google Shape;368;p54"/>
          <p:cNvGrpSpPr/>
          <p:nvPr/>
        </p:nvGrpSpPr>
        <p:grpSpPr>
          <a:xfrm>
            <a:off x="109295" y="2637616"/>
            <a:ext cx="1130400" cy="1384585"/>
            <a:chOff x="109295" y="2637616"/>
            <a:chExt cx="1130400" cy="1384585"/>
          </a:xfrm>
        </p:grpSpPr>
        <p:sp>
          <p:nvSpPr>
            <p:cNvPr id="369" name="Google Shape;369;p54"/>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improving growth and nutritional status</a:t>
              </a:r>
              <a:endParaRPr b="0" i="0" sz="1200" u="none" cap="none" strike="noStrike">
                <a:solidFill>
                  <a:srgbClr val="123D5D"/>
                </a:solidFill>
                <a:latin typeface="Arial"/>
                <a:ea typeface="Arial"/>
                <a:cs typeface="Arial"/>
                <a:sym typeface="Arial"/>
              </a:endParaRPr>
            </a:p>
          </p:txBody>
        </p:sp>
        <p:grpSp>
          <p:nvGrpSpPr>
            <p:cNvPr id="370" name="Google Shape;370;p54"/>
            <p:cNvGrpSpPr/>
            <p:nvPr/>
          </p:nvGrpSpPr>
          <p:grpSpPr>
            <a:xfrm>
              <a:off x="412933" y="2637616"/>
              <a:ext cx="523200" cy="523200"/>
              <a:chOff x="5185926" y="1986615"/>
              <a:chExt cx="523200" cy="523200"/>
            </a:xfrm>
          </p:grpSpPr>
          <p:sp>
            <p:nvSpPr>
              <p:cNvPr id="371" name="Google Shape;371;p54"/>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Apple with solid fill" id="372" name="Google Shape;372;p54"/>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373" name="Google Shape;373;p54"/>
          <p:cNvGrpSpPr/>
          <p:nvPr/>
        </p:nvGrpSpPr>
        <p:grpSpPr>
          <a:xfrm>
            <a:off x="1660771" y="1314418"/>
            <a:ext cx="523200" cy="523200"/>
            <a:chOff x="8015978" y="1986615"/>
            <a:chExt cx="523200" cy="523200"/>
          </a:xfrm>
        </p:grpSpPr>
        <p:sp>
          <p:nvSpPr>
            <p:cNvPr id="374" name="Google Shape;374;p54"/>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Puppet with solid fill" id="375" name="Google Shape;375;p54"/>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376" name="Google Shape;376;p54"/>
          <p:cNvGrpSpPr/>
          <p:nvPr/>
        </p:nvGrpSpPr>
        <p:grpSpPr>
          <a:xfrm>
            <a:off x="2926252" y="2637616"/>
            <a:ext cx="523200" cy="523200"/>
            <a:chOff x="2926252" y="2671469"/>
            <a:chExt cx="523200" cy="523200"/>
          </a:xfrm>
        </p:grpSpPr>
        <p:sp>
          <p:nvSpPr>
            <p:cNvPr id="377" name="Google Shape;377;p54"/>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Woman with kid with solid fill" id="378" name="Google Shape;378;p54"/>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379" name="Google Shape;379;p54"/>
          <p:cNvGrpSpPr/>
          <p:nvPr/>
        </p:nvGrpSpPr>
        <p:grpSpPr>
          <a:xfrm>
            <a:off x="4360694" y="1314418"/>
            <a:ext cx="523200" cy="523200"/>
            <a:chOff x="4240975" y="2951966"/>
            <a:chExt cx="523200" cy="523200"/>
          </a:xfrm>
        </p:grpSpPr>
        <p:sp>
          <p:nvSpPr>
            <p:cNvPr id="380" name="Google Shape;380;p54"/>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1" name="Google Shape;381;p54"/>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382" name="Google Shape;382;p54"/>
          <p:cNvGrpSpPr/>
          <p:nvPr/>
        </p:nvGrpSpPr>
        <p:grpSpPr>
          <a:xfrm>
            <a:off x="5591656" y="2637616"/>
            <a:ext cx="523200" cy="523200"/>
            <a:chOff x="8015978" y="1034115"/>
            <a:chExt cx="523200" cy="523200"/>
          </a:xfrm>
        </p:grpSpPr>
        <p:sp>
          <p:nvSpPr>
            <p:cNvPr id="383" name="Google Shape;383;p54"/>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Medical with solid fill" id="384" name="Google Shape;384;p54"/>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385" name="Google Shape;385;p54"/>
          <p:cNvGrpSpPr/>
          <p:nvPr/>
        </p:nvGrpSpPr>
        <p:grpSpPr>
          <a:xfrm>
            <a:off x="6788742" y="1314418"/>
            <a:ext cx="523200" cy="523200"/>
            <a:chOff x="8015978" y="2951966"/>
            <a:chExt cx="523200" cy="523200"/>
          </a:xfrm>
        </p:grpSpPr>
        <p:sp>
          <p:nvSpPr>
            <p:cNvPr id="386" name="Google Shape;386;p54"/>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eft Brain with solid fill" id="387" name="Google Shape;387;p54"/>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388" name="Google Shape;388;p54"/>
          <p:cNvGrpSpPr/>
          <p:nvPr/>
        </p:nvGrpSpPr>
        <p:grpSpPr>
          <a:xfrm>
            <a:off x="7995449" y="2637616"/>
            <a:ext cx="523200" cy="523200"/>
            <a:chOff x="7071027" y="1986615"/>
            <a:chExt cx="523200" cy="523200"/>
          </a:xfrm>
        </p:grpSpPr>
        <p:sp>
          <p:nvSpPr>
            <p:cNvPr id="389" name="Google Shape;389;p54"/>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ights On with solid fill" id="390" name="Google Shape;390;p54"/>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391" name="Google Shape;391;p54"/>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92" name="Google Shape;392;p54"/>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Why Support Parents?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62"/>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Thanks for the chat. I appreciate the support.</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I am glad I could help. Remember, you are not alone, and it’s okay to ask for help.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You will figure things out eventually.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problem, you are strong. You don’t need much help.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16" name="Google Shape;1616;p16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17" name="Google Shape;1617;p16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63"/>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 Parent: Thanks for the chat. I appreciate the support.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I am glad I could help. Remember, you are not alone, and it’s okay to ask for help.</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By emphasising empathy in our responses, we create a space where individuals feel heard, supported, and encouraged to seek assistance when necessary.</a:t>
            </a:r>
            <a:endParaRPr i="1" sz="1700">
              <a:solidFill>
                <a:srgbClr val="113D5C"/>
              </a:solidFill>
              <a:latin typeface="Noto Sans"/>
              <a:ea typeface="Noto Sans"/>
              <a:cs typeface="Noto Sans"/>
              <a:sym typeface="Noto Sans"/>
            </a:endParaRPr>
          </a:p>
        </p:txBody>
      </p:sp>
      <p:sp>
        <p:nvSpPr>
          <p:cNvPr id="1623" name="Google Shape;1623;p16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24" name="Google Shape;1624;p16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 Pop Quiz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628" name="Shape 1628"/>
        <p:cNvGrpSpPr/>
        <p:nvPr/>
      </p:nvGrpSpPr>
      <p:grpSpPr>
        <a:xfrm>
          <a:off x="0" y="0"/>
          <a:ext cx="0" cy="0"/>
          <a:chOff x="0" y="0"/>
          <a:chExt cx="0" cy="0"/>
        </a:xfrm>
      </p:grpSpPr>
      <p:sp>
        <p:nvSpPr>
          <p:cNvPr id="1629" name="Google Shape;1629;p164"/>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7: Safeguarding</a:t>
            </a:r>
            <a:endParaRPr b="1" sz="5000">
              <a:solidFill>
                <a:schemeClr val="lt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65"/>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is safeguarding?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Protecting the health, well-being, and human rights of all individuals, ensuring a life free from harm, abuse, and neglect.</a:t>
            </a:r>
            <a:endParaRPr sz="1600">
              <a:solidFill>
                <a:schemeClr val="accent5"/>
              </a:solidFil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Irrespective of age, gender identity, disability, sexual orientation, religious, or ethnic origin, everyone in our program has the right to be safeguarded against any form of harm, abuse, neglect, and exploitation by any associated person.</a:t>
            </a:r>
            <a:endParaRPr b="0" i="0" sz="1600" u="none" cap="none" strike="noStrike">
              <a:solidFill>
                <a:schemeClr val="accent5"/>
              </a:solidFill>
              <a:latin typeface="Arial"/>
              <a:ea typeface="Arial"/>
              <a:cs typeface="Arial"/>
              <a:sym typeface="Arial"/>
            </a:endParaRPr>
          </a:p>
        </p:txBody>
      </p:sp>
      <p:sp>
        <p:nvSpPr>
          <p:cNvPr id="1635" name="Google Shape;1635;p16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36" name="Google Shape;1636;p16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66"/>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Understanding abuse, neglect, and exploitation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Abuse</a:t>
            </a:r>
            <a:r>
              <a:t> refers to a deliberate act of maltreatment that can damage a child’s security, wellbeing, dignity and development. Abuse includes all forms of physical, sexual, psychological and emotional maltreatment. (Save the Children definition)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Violence against children </a:t>
            </a:r>
            <a:r>
              <a:t>is defined as forms of physical or mental violence, damage and abuse, neglect or neglectful treatment or maltreatment or exploitation, including sexual abuse. (Office of the High Commissioner for Human Rights, 1990, Article 19)</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t> </a:t>
            </a:r>
            <a:r>
              <a:rPr b="1"/>
              <a:t>Child exploitation </a:t>
            </a:r>
            <a:r>
              <a:t>refers to using the child for economical or sexual benefit, for gratification or profit, often resulting in unjust, cruel and harmful treatment of the child. (Save the Children definition)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p:txBody>
      </p:sp>
      <p:sp>
        <p:nvSpPr>
          <p:cNvPr id="1642" name="Google Shape;1642;p16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43" name="Google Shape;1643;p16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67"/>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Reporting Sexual Exploitation and Abuse Allegations against PLH employees: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t>PLH and its partners has safe, confidential, and accessible mechanisms and procedures for personnel, beneficiaries, and communities, including children, to report Sexual Abuse and Exploitation allegations.</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pPr>
            <a:r>
              <a:rPr>
                <a:solidFill>
                  <a:schemeClr val="accent5"/>
                </a:solidFill>
              </a:rPr>
              <a:t>PLH members commit to protecting the identity, privacy, and safety of any persons who come forward with allegations on SEA relating to the organisation.</a:t>
            </a:r>
            <a:br>
              <a:rPr lang="en-US">
                <a:solidFill>
                  <a:schemeClr val="accent5"/>
                </a:solidFill>
              </a:rPr>
            </a:br>
            <a:br>
              <a:rPr lang="en-US">
                <a:solidFill>
                  <a:schemeClr val="accent5"/>
                </a:solidFill>
              </a:rPr>
            </a:br>
            <a:r>
              <a:rPr b="1">
                <a:solidFill>
                  <a:schemeClr val="accent5"/>
                </a:solidFill>
              </a:rPr>
              <a:t>If you have any SEA allegations against PLH, you can </a:t>
            </a:r>
            <a:r>
              <a:rPr b="1" u="sng">
                <a:solidFill>
                  <a:schemeClr val="hlink"/>
                </a:solidFill>
                <a:hlinkClick r:id="rId3"/>
              </a:rPr>
              <a:t>fill this form</a:t>
            </a:r>
            <a:endParaRPr b="1">
              <a:solidFill>
                <a:schemeClr val="accent5"/>
              </a:solidFill>
            </a:endParaRPr>
          </a:p>
        </p:txBody>
      </p:sp>
      <p:sp>
        <p:nvSpPr>
          <p:cNvPr id="1649" name="Google Shape;1649;p16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50" name="Google Shape;1650;p16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68"/>
          <p:cNvSpPr txBox="1"/>
          <p:nvPr/>
        </p:nvSpPr>
        <p:spPr>
          <a:xfrm>
            <a:off x="4439075" y="287775"/>
            <a:ext cx="556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a:solidFill>
                  <a:srgbClr val="DB3514"/>
                </a:solidFill>
              </a:defRPr>
            </a:pPr>
            <a:r>
              <a:t>Safeguarding in Crianza con Conciencia chatbot </a:t>
            </a:r>
            <a:endParaRPr sz="1100">
              <a:solidFill>
                <a:schemeClr val="accent5"/>
              </a:solidFill>
            </a:endParaRPr>
          </a:p>
        </p:txBody>
      </p:sp>
      <p:sp>
        <p:nvSpPr>
          <p:cNvPr id="1656" name="Google Shape;1656;p16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57" name="Google Shape;1657;p16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pic>
        <p:nvPicPr>
          <p:cNvPr id="1658" name="Google Shape;1658;p168"/>
          <p:cNvPicPr preferRelativeResize="0"/>
          <p:nvPr/>
        </p:nvPicPr>
        <p:blipFill>
          <a:blip r:embed="rId3">
            <a:alphaModFix/>
          </a:blip>
          <a:stretch>
            <a:fillRect/>
          </a:stretch>
        </p:blipFill>
        <p:spPr>
          <a:xfrm>
            <a:off x="7434716" y="756575"/>
            <a:ext cx="1709285" cy="3700444"/>
          </a:xfrm>
          <a:prstGeom prst="rect">
            <a:avLst/>
          </a:prstGeom>
          <a:noFill/>
          <a:ln>
            <a:noFill/>
          </a:ln>
        </p:spPr>
      </p:pic>
      <p:pic>
        <p:nvPicPr>
          <p:cNvPr id="1659" name="Google Shape;1659;p168"/>
          <p:cNvPicPr preferRelativeResize="0"/>
          <p:nvPr/>
        </p:nvPicPr>
        <p:blipFill>
          <a:blip r:embed="rId4">
            <a:alphaModFix/>
          </a:blip>
          <a:stretch>
            <a:fillRect/>
          </a:stretch>
        </p:blipFill>
        <p:spPr>
          <a:xfrm>
            <a:off x="5541010" y="756575"/>
            <a:ext cx="1709285" cy="3700434"/>
          </a:xfrm>
          <a:prstGeom prst="rect">
            <a:avLst/>
          </a:prstGeom>
          <a:noFill/>
          <a:ln>
            <a:noFill/>
          </a:ln>
        </p:spPr>
      </p:pic>
      <p:pic>
        <p:nvPicPr>
          <p:cNvPr id="1660" name="Google Shape;1660;p168"/>
          <p:cNvPicPr preferRelativeResize="0"/>
          <p:nvPr/>
        </p:nvPicPr>
        <p:blipFill>
          <a:blip r:embed="rId5">
            <a:alphaModFix/>
          </a:blip>
          <a:stretch>
            <a:fillRect/>
          </a:stretch>
        </p:blipFill>
        <p:spPr>
          <a:xfrm>
            <a:off x="3647304" y="756575"/>
            <a:ext cx="1709285" cy="3700434"/>
          </a:xfrm>
          <a:prstGeom prst="rect">
            <a:avLst/>
          </a:prstGeom>
          <a:noFill/>
          <a:ln>
            <a:noFill/>
          </a:ln>
        </p:spPr>
      </p:pic>
      <p:pic>
        <p:nvPicPr>
          <p:cNvPr id="1661" name="Google Shape;1661;p168"/>
          <p:cNvPicPr preferRelativeResize="0"/>
          <p:nvPr/>
        </p:nvPicPr>
        <p:blipFill>
          <a:blip r:embed="rId6">
            <a:alphaModFix/>
          </a:blip>
          <a:stretch>
            <a:fillRect/>
          </a:stretch>
        </p:blipFill>
        <p:spPr>
          <a:xfrm>
            <a:off x="1793981" y="756575"/>
            <a:ext cx="1709285" cy="3700434"/>
          </a:xfrm>
          <a:prstGeom prst="rect">
            <a:avLst/>
          </a:prstGeom>
          <a:noFill/>
          <a:ln>
            <a:noFill/>
          </a:ln>
        </p:spPr>
      </p:pic>
      <p:pic>
        <p:nvPicPr>
          <p:cNvPr id="1662" name="Google Shape;1662;p168"/>
          <p:cNvPicPr preferRelativeResize="0"/>
          <p:nvPr/>
        </p:nvPicPr>
        <p:blipFill>
          <a:blip r:embed="rId7">
            <a:alphaModFix/>
          </a:blip>
          <a:stretch>
            <a:fillRect/>
          </a:stretch>
        </p:blipFill>
        <p:spPr>
          <a:xfrm>
            <a:off x="0" y="756575"/>
            <a:ext cx="1709285" cy="37004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69"/>
          <p:cNvSpPr txBox="1"/>
          <p:nvPr/>
        </p:nvSpPr>
        <p:spPr>
          <a:xfrm>
            <a:off x="297300" y="790125"/>
            <a:ext cx="8549400" cy="36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What is your responsibility during in-person and online chat session? </a:t>
            </a:r>
            <a:endParaRPr b="1" i="0" sz="20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900">
              <a:solidFill>
                <a:schemeClr val="accent5"/>
              </a:solidFill>
            </a:endParaRPr>
          </a:p>
          <a:p>
            <a:pPr indent="0" lvl="0" marL="0" marR="0" rtl="0" algn="l">
              <a:lnSpc>
                <a:spcPct val="150000"/>
              </a:lnSpc>
              <a:spcBef>
                <a:spcPts val="0"/>
              </a:spcBef>
              <a:spcAft>
                <a:spcPts val="0"/>
              </a:spcAft>
              <a:buNone/>
              <a:defRPr b="1" sz="1700">
                <a:solidFill>
                  <a:schemeClr val="accent5"/>
                </a:solidFill>
              </a:defRPr>
            </a:pPr>
            <a:r>
              <a:t>Know your organisation’s child safeguarding policies and referral procedures </a:t>
            </a:r>
            <a:endParaRPr b="1" sz="1700">
              <a:solidFill>
                <a:schemeClr val="accent5"/>
              </a:solidFill>
            </a:endParaRPr>
          </a:p>
          <a:p>
            <a:pPr indent="-342900" lvl="0" marL="457200" rtl="0" algn="l">
              <a:lnSpc>
                <a:spcPct val="150000"/>
              </a:lnSpc>
              <a:spcBef>
                <a:spcPts val="110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Understand who to report to within your organization and how to engage external resources like local referral pathways or authorities.</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Take responsibility for responding to disclosures of past or present abuse.</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Discuss the situation with your supervisor to agree on the next steps forward.</a:t>
            </a:r>
            <a:endParaRPr sz="1800">
              <a:solidFill>
                <a:srgbClr val="0D3F5E"/>
              </a:solidFill>
              <a:highlight>
                <a:srgbClr val="FFFFFF"/>
              </a:highlight>
              <a:latin typeface="Roboto"/>
              <a:ea typeface="Roboto"/>
              <a:cs typeface="Roboto"/>
              <a:sym typeface="Roboto"/>
            </a:endParaRPr>
          </a:p>
          <a:p>
            <a:pPr indent="-342900" lvl="0" marL="457200" rtl="0" algn="l">
              <a:lnSpc>
                <a:spcPct val="150000"/>
              </a:lnSpc>
              <a:spcBef>
                <a:spcPts val="0"/>
              </a:spcBef>
              <a:spcAft>
                <a:spcPts val="0"/>
              </a:spcAft>
              <a:buClr>
                <a:srgbClr val="0D3F5E"/>
              </a:buClr>
              <a:buSzPts val="1800"/>
              <a:buFont typeface="Roboto"/>
              <a:buChar char="●"/>
              <a:defRPr sz="1800">
                <a:solidFill>
                  <a:srgbClr val="0D3F5E"/>
                </a:solidFill>
                <a:highlight>
                  <a:srgbClr val="FFFFFF"/>
                </a:highlight>
                <a:latin typeface="Roboto"/>
                <a:ea typeface="Roboto"/>
                <a:cs typeface="Roboto"/>
                <a:sym typeface="Roboto"/>
              </a:defRPr>
            </a:pPr>
            <a:r>
              <a:t>Remember, you're not expected to resolve the situation alone.</a:t>
            </a:r>
            <a:endParaRPr sz="1800">
              <a:solidFill>
                <a:srgbClr val="0D3F5E"/>
              </a:solidFill>
              <a:highlight>
                <a:srgbClr val="FFFFFF"/>
              </a:highlight>
              <a:latin typeface="Roboto"/>
              <a:ea typeface="Roboto"/>
              <a:cs typeface="Roboto"/>
              <a:sym typeface="Roboto"/>
            </a:endParaRPr>
          </a:p>
        </p:txBody>
      </p:sp>
      <p:sp>
        <p:nvSpPr>
          <p:cNvPr id="1668" name="Google Shape;1668;p16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69" name="Google Shape;1669;p16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70"/>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is your responsibility during in-person and online chat session?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Ensure parents know that you are someone who can help them</a:t>
            </a:r>
            <a:endParaRPr b="1">
              <a:solidFill>
                <a:schemeClr val="accent5"/>
              </a:solidFill>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Parents participating in your sessions need to know that they can come to you for help, regardless of when the abuse occurred.</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You should make sure that they know that they can trust you and that you will listen and support them without judgment or any further harm.</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endParaRPr sz="1500">
              <a:solidFill>
                <a:srgbClr val="0D3F5E"/>
              </a:solidFill>
              <a:highlight>
                <a:srgbClr val="FFFFFF"/>
              </a:highlight>
              <a:latin typeface="Roboto"/>
              <a:ea typeface="Roboto"/>
              <a:cs typeface="Roboto"/>
              <a:sym typeface="Roboto"/>
            </a:endParaRPr>
          </a:p>
        </p:txBody>
      </p:sp>
      <p:sp>
        <p:nvSpPr>
          <p:cNvPr id="1675" name="Google Shape;1675;p17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76" name="Google Shape;1676;p17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71"/>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514"/>
                </a:solidFill>
              </a:defRPr>
            </a:pPr>
            <a:r>
              <a:t>What to do when a parent discloses abuse, neglect, or exploitation?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Provide a safe environment in which the participant can share their story.</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 Listen carefully to the participant and take notes: what/when/where/who.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Determine if the participant is in immediate danger and what help is available.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Make sure that the participant feels that the facilitator believes them.</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Let them know they have done the right thing by sharing their story with the facilitator.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Be supportive and free of judgement in their responses – avoid blaming at all times!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Let the participant know that you will share what he/she told them with their supervisor to find a way to support and protect him/her.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Explain what you will do next.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defRPr sz="1300">
                <a:solidFill>
                  <a:srgbClr val="0B4060"/>
                </a:solidFill>
              </a:defRPr>
            </a:pPr>
            <a:r>
              <a:t>Notify their supervisor. </a:t>
            </a:r>
            <a:endParaRPr>
              <a:solidFill>
                <a:srgbClr val="0D3F5E"/>
              </a:solidFill>
              <a:highlight>
                <a:srgbClr val="FFFFFF"/>
              </a:highlight>
              <a:latin typeface="Roboto"/>
              <a:ea typeface="Roboto"/>
              <a:cs typeface="Roboto"/>
              <a:sym typeface="Roboto"/>
            </a:endParaRPr>
          </a:p>
        </p:txBody>
      </p:sp>
      <p:sp>
        <p:nvSpPr>
          <p:cNvPr id="1682" name="Google Shape;1682;p17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83" name="Google Shape;1683;p17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5"/>
          <p:cNvPicPr preferRelativeResize="0"/>
          <p:nvPr/>
        </p:nvPicPr>
        <p:blipFill rotWithShape="1">
          <a:blip r:embed="rId4">
            <a:alphaModFix/>
          </a:blip>
          <a:srcRect b="0" l="0" r="0" t="0"/>
          <a:stretch/>
        </p:blipFill>
        <p:spPr>
          <a:xfrm>
            <a:off x="340277" y="979006"/>
            <a:ext cx="4242233" cy="1917473"/>
          </a:xfrm>
          <a:prstGeom prst="rect">
            <a:avLst/>
          </a:prstGeom>
          <a:noFill/>
          <a:ln>
            <a:noFill/>
          </a:ln>
        </p:spPr>
      </p:pic>
      <p:sp>
        <p:nvSpPr>
          <p:cNvPr id="398" name="Google Shape;398;p5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defRPr>
                <a:solidFill>
                  <a:srgbClr val="123D5D"/>
                </a:solidFill>
                <a:latin typeface="Arial"/>
                <a:ea typeface="Arial"/>
                <a:cs typeface="Arial"/>
                <a:sym typeface="Arial"/>
              </a:defRPr>
            </a:pPr>
            <a:r>
              <a:rPr sz="1200"/>
              <a:t>Improve children's cognitive, language and </a:t>
            </a:r>
            <a:br>
              <a:rPr b="0" i="0" lang="en-US" sz="1200" u="none" cap="none" strike="noStrike">
                <a:solidFill>
                  <a:srgbClr val="123D5D"/>
                </a:solidFill>
                <a:latin typeface="Arial"/>
                <a:ea typeface="Arial"/>
                <a:cs typeface="Arial"/>
                <a:sym typeface="Arial"/>
              </a:rPr>
            </a:br>
            <a:r>
              <a:rPr sz="1200"/>
              <a:t>socio-emotional development </a:t>
            </a:r>
            <a:br>
              <a:rPr b="0" i="0" lang="en-US" sz="1200" u="none" cap="none" strike="noStrike">
                <a:solidFill>
                  <a:srgbClr val="123D5D"/>
                </a:solidFill>
                <a:latin typeface="Arial"/>
                <a:ea typeface="Arial"/>
                <a:cs typeface="Arial"/>
                <a:sym typeface="Arial"/>
              </a:rPr>
            </a:br>
            <a:r>
              <a:rPr sz="900"/>
              <a:t>(WHO nurturing care guideline,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Work best when addressing responsive caregiving including through positive caregiver-child interactions </a:t>
            </a:r>
            <a:br>
              <a:rPr b="0" i="0" lang="en-US" sz="1200" u="none" cap="none" strike="noStrike">
                <a:solidFill>
                  <a:srgbClr val="123D5D"/>
                </a:solidFill>
                <a:latin typeface="Arial"/>
                <a:ea typeface="Arial"/>
                <a:cs typeface="Arial"/>
                <a:sym typeface="Arial"/>
              </a:rPr>
            </a:br>
            <a:r>
              <a:rPr sz="900"/>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Can maximize adolescent developmental and mental health trajectories</a:t>
            </a:r>
            <a:br>
              <a:rPr b="0" i="0" lang="en-US" sz="1200" u="none" cap="none" strike="noStrike">
                <a:solidFill>
                  <a:srgbClr val="123D5D"/>
                </a:solidFill>
                <a:latin typeface="Arial"/>
                <a:ea typeface="Arial"/>
                <a:cs typeface="Arial"/>
                <a:sym typeface="Arial"/>
              </a:rPr>
            </a:br>
            <a:r>
              <a:rPr sz="900"/>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Effective in low- middle- and high-income countries for reducing child maltreatment and harsh parenting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Equally effective for younger and older children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Equally benefit poor families, single-mother families, migrant &amp; ethnic minority families and families of children with developmental and mental health conditions </a:t>
            </a:r>
            <a:br>
              <a:rPr b="0" i="0" lang="en-US" sz="1200" u="none" cap="none" strike="noStrike">
                <a:solidFill>
                  <a:srgbClr val="123D5D"/>
                </a:solidFill>
                <a:latin typeface="Arial"/>
                <a:ea typeface="Arial"/>
                <a:cs typeface="Arial"/>
                <a:sym typeface="Arial"/>
              </a:rPr>
            </a:br>
            <a:r>
              <a:rPr sz="900"/>
              <a:t>(Backhaus, Gardner et al., 2023; WHO mhGAP guidelines)</a:t>
            </a:r>
            <a:endParaRPr b="0" i="0" sz="900" u="none" cap="none" strike="noStrike">
              <a:solidFill>
                <a:srgbClr val="123D5D"/>
              </a:solidFill>
              <a:latin typeface="Arial"/>
              <a:ea typeface="Arial"/>
              <a:cs typeface="Arial"/>
              <a:sym typeface="Arial"/>
            </a:endParaRPr>
          </a:p>
        </p:txBody>
      </p:sp>
      <p:sp>
        <p:nvSpPr>
          <p:cNvPr id="399" name="Google Shape;399;p55"/>
          <p:cNvSpPr/>
          <p:nvPr/>
        </p:nvSpPr>
        <p:spPr>
          <a:xfrm>
            <a:off x="55523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defRPr>
                <a:solidFill>
                  <a:srgbClr val="005878"/>
                </a:solidFill>
                <a:latin typeface="Arial"/>
                <a:ea typeface="Arial"/>
                <a:cs typeface="Arial"/>
                <a:sym typeface="Arial"/>
              </a:defRPr>
            </a:pPr>
            <a:r>
              <a:rPr sz="1200"/>
              <a:t>Number of </a:t>
            </a:r>
            <a:r>
              <a:rPr b="1" sz="1500"/>
              <a:t>randomized controlled trials </a:t>
            </a:r>
            <a:br>
              <a:rPr b="1" i="0" lang="en-US" sz="1200" u="sng" cap="none" strike="noStrike">
                <a:solidFill>
                  <a:srgbClr val="005878"/>
                </a:solidFill>
                <a:latin typeface="Arial"/>
                <a:ea typeface="Arial"/>
                <a:cs typeface="Arial"/>
                <a:sym typeface="Arial"/>
              </a:rPr>
            </a:br>
            <a:r>
              <a:rPr sz="1200"/>
              <a:t>of parenting interventions by year published</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defRPr b="1" sz="1500">
                <a:solidFill>
                  <a:srgbClr val="005878"/>
                </a:solidFill>
                <a:latin typeface="Arial"/>
                <a:ea typeface="Arial"/>
                <a:cs typeface="Arial"/>
                <a:sym typeface="Arial"/>
              </a:defRPr>
            </a:pPr>
            <a:r>
              <a:t>435 from 65 countries</a:t>
            </a:r>
            <a:endParaRPr b="0" i="0" sz="1400" u="none" cap="none" strike="noStrike">
              <a:solidFill>
                <a:srgbClr val="000000"/>
              </a:solidFill>
              <a:latin typeface="Arial"/>
              <a:ea typeface="Arial"/>
              <a:cs typeface="Arial"/>
              <a:sym typeface="Arial"/>
            </a:endParaRPr>
          </a:p>
        </p:txBody>
      </p:sp>
      <p:grpSp>
        <p:nvGrpSpPr>
          <p:cNvPr id="400" name="Google Shape;400;p55"/>
          <p:cNvGrpSpPr/>
          <p:nvPr/>
        </p:nvGrpSpPr>
        <p:grpSpPr>
          <a:xfrm>
            <a:off x="1586507" y="4063773"/>
            <a:ext cx="1506422" cy="491209"/>
            <a:chOff x="2755584" y="4127109"/>
            <a:chExt cx="2035705" cy="663796"/>
          </a:xfrm>
        </p:grpSpPr>
        <p:pic>
          <p:nvPicPr>
            <p:cNvPr descr="Logo  Description automatically generated" id="401" name="Google Shape;401;p55"/>
            <p:cNvPicPr preferRelativeResize="0"/>
            <p:nvPr/>
          </p:nvPicPr>
          <p:blipFill rotWithShape="1">
            <a:blip r:embed="rId5">
              <a:alphaModFix/>
            </a:blip>
            <a:srcRect b="0" l="0" r="0" t="0"/>
            <a:stretch/>
          </p:blipFill>
          <p:spPr>
            <a:xfrm>
              <a:off x="3693477" y="4268473"/>
              <a:ext cx="1097812" cy="412059"/>
            </a:xfrm>
            <a:prstGeom prst="rect">
              <a:avLst/>
            </a:prstGeom>
            <a:noFill/>
            <a:ln>
              <a:noFill/>
            </a:ln>
          </p:spPr>
        </p:pic>
        <p:pic>
          <p:nvPicPr>
            <p:cNvPr descr="Logo  Description automatically generated" id="402" name="Google Shape;402;p55"/>
            <p:cNvPicPr preferRelativeResize="0"/>
            <p:nvPr/>
          </p:nvPicPr>
          <p:blipFill rotWithShape="1">
            <a:blip r:embed="rId6">
              <a:alphaModFix/>
            </a:blip>
            <a:srcRect b="0" l="0" r="0" t="0"/>
            <a:stretch/>
          </p:blipFill>
          <p:spPr>
            <a:xfrm>
              <a:off x="2755584" y="4127109"/>
              <a:ext cx="1097812" cy="663796"/>
            </a:xfrm>
            <a:prstGeom prst="rect">
              <a:avLst/>
            </a:prstGeom>
            <a:noFill/>
            <a:ln>
              <a:noFill/>
            </a:ln>
          </p:spPr>
        </p:pic>
      </p:grpSp>
      <p:sp>
        <p:nvSpPr>
          <p:cNvPr id="403" name="Google Shape;403;p5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04" name="Google Shape;404;p5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Evidence of Effectiveness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72"/>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Safeguarding information on Formando Conciencia+ App </a:t>
            </a:r>
            <a:endParaRPr sz="1500">
              <a:solidFill>
                <a:srgbClr val="0D3F5E"/>
              </a:solidFill>
              <a:highlight>
                <a:srgbClr val="FFFFFF"/>
              </a:highlight>
              <a:latin typeface="Roboto"/>
              <a:ea typeface="Roboto"/>
              <a:cs typeface="Roboto"/>
              <a:sym typeface="Roboto"/>
            </a:endParaRPr>
          </a:p>
        </p:txBody>
      </p:sp>
      <p:sp>
        <p:nvSpPr>
          <p:cNvPr id="1689" name="Google Shape;1689;p17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90" name="Google Shape;1690;p17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Safeguarding</a:t>
            </a:r>
            <a:endParaRPr b="0" i="0" sz="1400" u="none" cap="none" strike="noStrike">
              <a:solidFill>
                <a:srgbClr val="000000"/>
              </a:solidFill>
              <a:latin typeface="Arial"/>
              <a:ea typeface="Arial"/>
              <a:cs typeface="Arial"/>
              <a:sym typeface="Arial"/>
            </a:endParaRPr>
          </a:p>
        </p:txBody>
      </p:sp>
      <p:pic>
        <p:nvPicPr>
          <p:cNvPr id="1691" name="Google Shape;1691;p172"/>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692" name="Google Shape;1692;p172"/>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73"/>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Where to find solution?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Explore Safeguarding section of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t>Report to your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698" name="Google Shape;1698;p17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99" name="Google Shape;1699;p17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700" name="Google Shape;1700;p173"/>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704" name="Shape 1704"/>
        <p:cNvGrpSpPr/>
        <p:nvPr/>
      </p:nvGrpSpPr>
      <p:grpSpPr>
        <a:xfrm>
          <a:off x="0" y="0"/>
          <a:ext cx="0" cy="0"/>
          <a:chOff x="0" y="0"/>
          <a:chExt cx="0" cy="0"/>
        </a:xfrm>
      </p:grpSpPr>
      <p:sp>
        <p:nvSpPr>
          <p:cNvPr id="1705" name="Google Shape;1705;p174"/>
          <p:cNvSpPr txBox="1"/>
          <p:nvPr/>
        </p:nvSpPr>
        <p:spPr>
          <a:xfrm>
            <a:off x="387450" y="2269675"/>
            <a:ext cx="83670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How to address challenges you might face?</a:t>
            </a:r>
            <a:endParaRPr b="1" sz="5000">
              <a:solidFill>
                <a:schemeClr val="lt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75"/>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Where to find solution? </a:t>
            </a:r>
            <a:endParaRPr b="1" sz="2000">
              <a:solidFill>
                <a:srgbClr val="DB3514"/>
              </a:solidFill>
            </a:endParaRPr>
          </a:p>
          <a:p>
            <a:pPr indent="0" lvl="0" marL="0" rtl="0" algn="just">
              <a:lnSpc>
                <a:spcPct val="115000"/>
              </a:lnSpc>
              <a:spcBef>
                <a:spcPts val="1000"/>
              </a:spcBef>
              <a:spcAft>
                <a:spcPts val="1000"/>
              </a:spcAft>
              <a:buNone/>
              <a:defRPr sz="1900">
                <a:solidFill>
                  <a:srgbClr val="113D5C"/>
                </a:solidFill>
                <a:latin typeface="Noto Sans"/>
                <a:ea typeface="Noto Sans"/>
                <a:cs typeface="Noto Sans"/>
                <a:sym typeface="Noto Sans"/>
              </a:defRPr>
            </a:pPr>
            <a:r>
              <a:t>Explore the FAQ section of Formando Conciencia+</a:t>
            </a:r>
            <a:endParaRPr sz="2400">
              <a:solidFill>
                <a:srgbClr val="113D5C"/>
              </a:solidFill>
            </a:endParaRPr>
          </a:p>
        </p:txBody>
      </p:sp>
      <p:sp>
        <p:nvSpPr>
          <p:cNvPr id="1711" name="Google Shape;1711;p17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12" name="Google Shape;1712;p17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713" name="Google Shape;1713;p17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76"/>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Where to find solution?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Explore Common Challenges section of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719" name="Google Shape;1719;p17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20" name="Google Shape;1720;p17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721" name="Google Shape;1721;p176"/>
          <p:cNvPicPr preferRelativeResize="0"/>
          <p:nvPr/>
        </p:nvPicPr>
        <p:blipFill>
          <a:blip r:embed="rId3">
            <a:alphaModFix/>
          </a:blip>
          <a:stretch>
            <a:fillRect/>
          </a:stretch>
        </p:blipFill>
        <p:spPr>
          <a:xfrm>
            <a:off x="4914900" y="1066950"/>
            <a:ext cx="4031775" cy="34065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5" name="Shape 1725"/>
        <p:cNvGrpSpPr/>
        <p:nvPr/>
      </p:nvGrpSpPr>
      <p:grpSpPr>
        <a:xfrm>
          <a:off x="0" y="0"/>
          <a:ext cx="0" cy="0"/>
          <a:chOff x="0" y="0"/>
          <a:chExt cx="0" cy="0"/>
        </a:xfrm>
      </p:grpSpPr>
      <p:sp>
        <p:nvSpPr>
          <p:cNvPr id="1726" name="Google Shape;1726;p17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sz="2000">
                <a:solidFill>
                  <a:srgbClr val="DB3514"/>
                </a:solidFill>
              </a:rPr>
              <a:t>What to do when: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DB3514"/>
              </a:solidFill>
            </a:endParaRPr>
          </a:p>
          <a:p>
            <a:pPr indent="0" lvl="0" marL="0" rtl="0" algn="just">
              <a:lnSpc>
                <a:spcPct val="115000"/>
              </a:lnSpc>
              <a:spcBef>
                <a:spcPts val="0"/>
              </a:spcBef>
              <a:spcAft>
                <a:spcPts val="0"/>
              </a:spcAft>
              <a:buNone/>
            </a:pPr>
            <a:r>
              <a:rPr b="1" lang="en-US" sz="2000">
                <a:solidFill>
                  <a:srgbClr val="113D5C"/>
                </a:solidFill>
                <a:latin typeface="Noto Sans"/>
                <a:ea typeface="Noto Sans"/>
                <a:cs typeface="Noto Sans"/>
                <a:sym typeface="Noto Sans"/>
              </a:rPr>
              <a:t>A parent needs support accessing </a:t>
            </a:r>
            <a:r>
              <a:rPr b="1" lang="en-US" sz="2000">
                <a:solidFill>
                  <a:srgbClr val="113D5C"/>
                </a:solidFill>
                <a:latin typeface="Noto Sans"/>
                <a:ea typeface="Noto Sans"/>
                <a:cs typeface="Noto Sans"/>
                <a:sym typeface="Noto Sans"/>
              </a:rPr>
              <a:t>ParentText,</a:t>
            </a:r>
            <a:r>
              <a:rPr b="1" lang="en-US" sz="2000">
                <a:solidFill>
                  <a:srgbClr val="113D5C"/>
                </a:solidFill>
                <a:latin typeface="Noto Sans"/>
                <a:ea typeface="Noto Sans"/>
                <a:cs typeface="Noto Sans"/>
                <a:sym typeface="Noto Sans"/>
              </a:rPr>
              <a:t> and I'm not sure how to answer their question.</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r>
              <a:rPr i="1" lang="en-US" sz="2000">
                <a:solidFill>
                  <a:srgbClr val="113D5C"/>
                </a:solidFill>
                <a:latin typeface="Noto Sans"/>
                <a:ea typeface="Noto Sans"/>
                <a:cs typeface="Noto Sans"/>
                <a:sym typeface="Noto Sans"/>
              </a:rPr>
              <a:t>Reach out to your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r>
              <a:t/>
            </a:r>
            <a:endParaRPr sz="2000">
              <a:solidFill>
                <a:srgbClr val="113D5C"/>
              </a:solidFill>
              <a:latin typeface="Noto Sans"/>
              <a:ea typeface="Noto Sans"/>
              <a:cs typeface="Noto Sans"/>
              <a:sym typeface="Noto Sans"/>
            </a:endParaRPr>
          </a:p>
        </p:txBody>
      </p:sp>
      <p:sp>
        <p:nvSpPr>
          <p:cNvPr id="1727" name="Google Shape;1727;p17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8" name="Google Shape;1728;p17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lt1"/>
                </a:solidFill>
              </a:rP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78"/>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A parent can not commit to the ground rules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Follow guidance under “A parent cannot commit to the ground rules” in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34" name="Google Shape;1734;p17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35" name="Google Shape;1735;p17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736" name="Google Shape;1736;p178"/>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79"/>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A parent struggles to participate in WhatsApp Group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Explore FAQ in Formando Conciencia+ on: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Only a small group of parents are actively participating in the chat sessions, while other parents are not responding.</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What if no one participates?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42" name="Google Shape;1742;p17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43" name="Google Shape;1743;p17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pic>
        <p:nvPicPr>
          <p:cNvPr id="1744" name="Google Shape;1744;p179"/>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80"/>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A parent triggered you emotionally in person or in a WhatsApp group.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It is normal to be affected by the experiences of parents or things that they say during the programme, especially if they relate to our own lives.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Take a pause! Even a few deep breaths can be helpful to make sure that you respond in the moment in a constructive way rather than reacting negatively.</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Reach out for support. Talk to your supervisor or a co-worker about it if you feel comfortable.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50" name="Google Shape;1750;p18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51" name="Google Shape;1751;p18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81"/>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to do when: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You are feeling nervous and anxious to deliver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You can always take a pause to deal with nervousness or anxiety.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Prepare thoroughly by reviewing the materials, rehearsing the onboarding session, and thinking about potential questions the parents could ask.</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757" name="Google Shape;1757;p18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58" name="Google Shape;1758;p18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Addressing Challenges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0" name="Google Shape;410;p5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About Crianza con Conciencia+</a:t>
            </a:r>
            <a:endParaRPr b="0" i="0" sz="1400" u="none" cap="none" strike="noStrike">
              <a:solidFill>
                <a:srgbClr val="000000"/>
              </a:solidFill>
              <a:latin typeface="Arial"/>
              <a:ea typeface="Arial"/>
              <a:cs typeface="Arial"/>
              <a:sym typeface="Arial"/>
            </a:endParaRPr>
          </a:p>
        </p:txBody>
      </p:sp>
      <p:sp>
        <p:nvSpPr>
          <p:cNvPr id="411" name="Google Shape;411;p5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rPr sz="1400">
                <a:latin typeface="Arial"/>
                <a:ea typeface="Arial"/>
                <a:cs typeface="Arial"/>
                <a:sym typeface="Arial"/>
              </a:rPr>
              <a:t>Who is </a:t>
            </a:r>
            <a:r>
              <a:t>Crianza con Conciencia</a:t>
            </a:r>
            <a:r>
              <a:rPr sz="1400">
                <a:latin typeface="Arial"/>
                <a:ea typeface="Arial"/>
                <a:cs typeface="Arial"/>
                <a:sym typeface="Arial"/>
              </a:rPr>
              <a:t> for?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For parents</a:t>
            </a:r>
            <a:r>
              <a:t> </a:t>
            </a:r>
            <a:r>
              <a:rPr sz="1400">
                <a:latin typeface="Arial"/>
                <a:ea typeface="Arial"/>
                <a:cs typeface="Arial"/>
                <a:sym typeface="Arial"/>
              </a:rPr>
              <a:t>with children 2 to </a:t>
            </a:r>
            <a:r>
              <a:t>17</a:t>
            </a:r>
            <a:r>
              <a:rPr sz="1400">
                <a:latin typeface="Arial"/>
                <a:ea typeface="Arial"/>
                <a:cs typeface="Arial"/>
                <a:sym typeface="Arial"/>
              </a:rPr>
              <a:t> years old.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defRPr sz="1400">
                <a:solidFill>
                  <a:srgbClr val="123D5D"/>
                </a:solidFill>
                <a:latin typeface="Arial"/>
                <a:ea typeface="Arial"/>
                <a:cs typeface="Arial"/>
                <a:sym typeface="Arial"/>
              </a:defRPr>
            </a:pPr>
            <a:r>
              <a:rPr b="1"/>
              <a:t>Parents </a:t>
            </a:r>
            <a:r>
              <a:t>and </a:t>
            </a:r>
            <a:r>
              <a:rPr b="1"/>
              <a:t>Parenting </a:t>
            </a:r>
            <a:r>
              <a:t>includes all caregivers responsible for your child’s well-being. Caregivers include non-biological parents like aunts, uncles, siblings, cousins, foster parents.</a:t>
            </a:r>
            <a:endParaRPr>
              <a:solidFill>
                <a:srgbClr val="123D5D"/>
              </a:solidFill>
            </a:endParaRPr>
          </a:p>
        </p:txBody>
      </p:sp>
      <p:pic>
        <p:nvPicPr>
          <p:cNvPr id="412" name="Google Shape;412;p5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762" name="Shape 1762"/>
        <p:cNvGrpSpPr/>
        <p:nvPr/>
      </p:nvGrpSpPr>
      <p:grpSpPr>
        <a:xfrm>
          <a:off x="0" y="0"/>
          <a:ext cx="0" cy="0"/>
          <a:chOff x="0" y="0"/>
          <a:chExt cx="0" cy="0"/>
        </a:xfrm>
      </p:grpSpPr>
      <p:sp>
        <p:nvSpPr>
          <p:cNvPr id="1763" name="Google Shape;1763;p18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Questions?</a:t>
            </a:r>
            <a:endParaRPr b="1" sz="4400">
              <a:solidFill>
                <a:schemeClr val="lt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767" name="Shape 1767"/>
        <p:cNvGrpSpPr/>
        <p:nvPr/>
      </p:nvGrpSpPr>
      <p:grpSpPr>
        <a:xfrm>
          <a:off x="0" y="0"/>
          <a:ext cx="0" cy="0"/>
          <a:chOff x="0" y="0"/>
          <a:chExt cx="0" cy="0"/>
        </a:xfrm>
      </p:grpSpPr>
      <p:sp>
        <p:nvSpPr>
          <p:cNvPr id="1768" name="Google Shape;1768;p18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Loving Kindness Exercise</a:t>
            </a:r>
            <a:endParaRPr b="1" sz="4400">
              <a:solidFill>
                <a:schemeClr val="lt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772" name="Shape 1772"/>
        <p:cNvGrpSpPr/>
        <p:nvPr/>
      </p:nvGrpSpPr>
      <p:grpSpPr>
        <a:xfrm>
          <a:off x="0" y="0"/>
          <a:ext cx="0" cy="0"/>
          <a:chOff x="0" y="0"/>
          <a:chExt cx="0" cy="0"/>
        </a:xfrm>
      </p:grpSpPr>
      <p:sp>
        <p:nvSpPr>
          <p:cNvPr id="1773" name="Google Shape;1773;p18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Circle of Appreciation</a:t>
            </a:r>
            <a:endParaRPr b="1" sz="4400">
              <a:solidFill>
                <a:schemeClr val="lt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85"/>
          <p:cNvSpPr txBox="1"/>
          <p:nvPr/>
        </p:nvSpPr>
        <p:spPr>
          <a:xfrm>
            <a:off x="297300" y="790125"/>
            <a:ext cx="8549400" cy="229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Next Steps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You will receive a certificate for completing the training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You will receive an email with link to the Facilitator App and the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1000"/>
              </a:spcAft>
              <a:buClr>
                <a:srgbClr val="113D5C"/>
              </a:buClr>
              <a:buSzPts val="1700"/>
              <a:buFont typeface="Noto Sans"/>
              <a:buChar char="●"/>
              <a:defRPr sz="1700">
                <a:solidFill>
                  <a:srgbClr val="113D5C"/>
                </a:solidFill>
                <a:latin typeface="Noto Sans"/>
                <a:ea typeface="Noto Sans"/>
                <a:cs typeface="Noto Sans"/>
                <a:sym typeface="Noto Sans"/>
              </a:defRPr>
            </a:pPr>
            <a:r>
              <a:t>You will conduct the onboarding session and report attendance on the onboarding session </a:t>
            </a:r>
            <a:endParaRPr sz="1700">
              <a:solidFill>
                <a:srgbClr val="113D5C"/>
              </a:solidFill>
              <a:latin typeface="Noto Sans"/>
              <a:ea typeface="Noto Sans"/>
              <a:cs typeface="Noto Sans"/>
              <a:sym typeface="Noto Sans"/>
            </a:endParaRPr>
          </a:p>
        </p:txBody>
      </p:sp>
      <p:sp>
        <p:nvSpPr>
          <p:cNvPr id="1779" name="Google Shape;1779;p18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780" name="Google Shape;1780;p18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Closing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pic>
        <p:nvPicPr>
          <p:cNvPr id="1785" name="Google Shape;1785;p1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786" name="Google Shape;1786;p18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THANK YOU!</a:t>
            </a:r>
            <a:endParaRPr b="1" i="0" sz="2300" u="none" cap="none" strike="noStrike">
              <a:solidFill>
                <a:srgbClr val="0B4060"/>
              </a:solidFill>
              <a:latin typeface="Noto Sans"/>
              <a:ea typeface="Noto Sans"/>
              <a:cs typeface="Noto Sans"/>
              <a:sym typeface="Noto Sans"/>
            </a:endParaRPr>
          </a:p>
        </p:txBody>
      </p:sp>
      <p:pic>
        <p:nvPicPr>
          <p:cNvPr id="1787" name="Google Shape;1787;p1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788" name="Google Shape;1788;p1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8" name="Google Shape;418;p5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About Crianza con Conciencia+</a:t>
            </a:r>
            <a:endParaRPr b="0" i="0" sz="1400" u="none" cap="none" strike="noStrike">
              <a:solidFill>
                <a:srgbClr val="000000"/>
              </a:solidFill>
              <a:latin typeface="Arial"/>
              <a:ea typeface="Arial"/>
              <a:cs typeface="Arial"/>
              <a:sym typeface="Arial"/>
            </a:endParaRPr>
          </a:p>
        </p:txBody>
      </p:sp>
      <p:sp>
        <p:nvSpPr>
          <p:cNvPr id="419" name="Google Shape;419;p57"/>
          <p:cNvSpPr txBox="1"/>
          <p:nvPr/>
        </p:nvSpPr>
        <p:spPr>
          <a:xfrm>
            <a:off x="286225" y="1122475"/>
            <a:ext cx="4768500" cy="3471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t>What makes Crianza con Conciencia+ unique?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t>Groundbreaking hybrid programme that uses </a:t>
            </a:r>
            <a:endParaRPr>
              <a:solidFill>
                <a:srgbClr val="123D5D"/>
              </a:solidFill>
            </a:endParaRPr>
          </a:p>
          <a:p>
            <a:pPr indent="-317500" lvl="1" marL="914400" marR="0" rtl="0" algn="l">
              <a:lnSpc>
                <a:spcPct val="150000"/>
              </a:lnSpc>
              <a:spcBef>
                <a:spcPts val="0"/>
              </a:spcBef>
              <a:spcAft>
                <a:spcPts val="0"/>
              </a:spcAft>
              <a:buClr>
                <a:srgbClr val="123D5D"/>
              </a:buClr>
              <a:buSzPts val="1400"/>
              <a:buFont typeface="Arial"/>
              <a:buChar char="○"/>
              <a:defRPr>
                <a:solidFill>
                  <a:srgbClr val="123D5D"/>
                </a:solidFill>
              </a:defRPr>
            </a:pPr>
            <a:r>
              <a:t>WhatsApp to support parents and caregivers simple digital tools like WhatsApp to support parents and caregivers.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Collaborative effort between Parenting for Lifelong Health, National Institute of Psychiatry, UNICEF and YOU!</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Backed by research and provides parents with proven strategies for nurturing their children.</a:t>
            </a:r>
            <a:endParaRPr>
              <a:solidFill>
                <a:srgbClr val="123D5D"/>
              </a:solidFill>
            </a:endParaRPr>
          </a:p>
        </p:txBody>
      </p:sp>
      <p:pic>
        <p:nvPicPr>
          <p:cNvPr id="420" name="Google Shape;420;p5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6" name="Google Shape;426;p5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latin typeface="Arial"/>
                <a:ea typeface="Arial"/>
                <a:cs typeface="Arial"/>
                <a:sym typeface="Arial"/>
              </a:defRPr>
            </a:pPr>
            <a:r>
              <a:t>About Parenting with Consciousness +</a:t>
            </a:r>
            <a:endParaRPr b="0" i="0" sz="2400" u="none" cap="none" strike="noStrike">
              <a:solidFill>
                <a:schemeClr val="lt1"/>
              </a:solidFill>
              <a:latin typeface="Arial"/>
              <a:ea typeface="Arial"/>
              <a:cs typeface="Arial"/>
              <a:sym typeface="Arial"/>
            </a:endParaRPr>
          </a:p>
        </p:txBody>
      </p:sp>
      <p:sp>
        <p:nvSpPr>
          <p:cNvPr id="427" name="Google Shape;427;p5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defRPr sz="1100">
                <a:solidFill>
                  <a:schemeClr val="lt1"/>
                </a:solidFill>
                <a:latin typeface="Arial"/>
                <a:ea typeface="Arial"/>
                <a:cs typeface="Arial"/>
                <a:sym typeface="Arial"/>
              </a:defRPr>
            </a:pPr>
            <a:r>
              <a:t>Reference Question</a:t>
            </a:r>
            <a:endParaRPr b="0" i="0" sz="1100" u="none" cap="none" strike="noStrike">
              <a:solidFill>
                <a:schemeClr val="lt1"/>
              </a:solidFill>
              <a:latin typeface="Arial"/>
              <a:ea typeface="Arial"/>
              <a:cs typeface="Arial"/>
              <a:sym typeface="Arial"/>
            </a:endParaRPr>
          </a:p>
        </p:txBody>
      </p:sp>
      <p:sp>
        <p:nvSpPr>
          <p:cNvPr id="428" name="Google Shape;428;p58"/>
          <p:cNvSpPr/>
          <p:nvPr/>
        </p:nvSpPr>
        <p:spPr>
          <a:xfrm>
            <a:off x="702350" y="1426188"/>
            <a:ext cx="2291100" cy="2291100"/>
          </a:xfrm>
          <a:prstGeom prst="ellipse">
            <a:avLst/>
          </a:prstGeom>
          <a:solidFill>
            <a:srgbClr val="013D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sp>
        <p:nvSpPr>
          <p:cNvPr id="429" name="Google Shape;429;p5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30" name="Google Shape;430;p5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1" name="Google Shape;431;p58"/>
          <p:cNvPicPr preferRelativeResize="0"/>
          <p:nvPr/>
        </p:nvPicPr>
        <p:blipFill rotWithShape="1">
          <a:blip r:embed="rId3">
            <a:alphaModFix/>
          </a:blip>
          <a:srcRect b="0" l="0" r="0" t="0"/>
          <a:stretch/>
        </p:blipFill>
        <p:spPr>
          <a:xfrm>
            <a:off x="1489825" y="1705675"/>
            <a:ext cx="716150" cy="716150"/>
          </a:xfrm>
          <a:prstGeom prst="rect">
            <a:avLst/>
          </a:prstGeom>
          <a:noFill/>
          <a:ln>
            <a:noFill/>
          </a:ln>
        </p:spPr>
      </p:pic>
      <p:sp>
        <p:nvSpPr>
          <p:cNvPr id="432" name="Google Shape;432;p58"/>
          <p:cNvSpPr txBox="1"/>
          <p:nvPr/>
        </p:nvSpPr>
        <p:spPr>
          <a:xfrm>
            <a:off x="1191500" y="2572450"/>
            <a:ext cx="1312800" cy="53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defRPr b="1" sz="1300">
                <a:solidFill>
                  <a:schemeClr val="lt1"/>
                </a:solidFill>
              </a:defRPr>
            </a:pPr>
            <a:r>
              <a:t>In-person onboarding session</a:t>
            </a:r>
            <a:endParaRPr b="1"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chemeClr val="lt1"/>
              </a:solidFill>
              <a:latin typeface="Arial"/>
              <a:ea typeface="Arial"/>
              <a:cs typeface="Arial"/>
              <a:sym typeface="Arial"/>
            </a:endParaRPr>
          </a:p>
        </p:txBody>
      </p:sp>
      <p:pic>
        <p:nvPicPr>
          <p:cNvPr id="433" name="Google Shape;433;p58"/>
          <p:cNvPicPr preferRelativeResize="0"/>
          <p:nvPr/>
        </p:nvPicPr>
        <p:blipFill rotWithShape="1">
          <a:blip r:embed="rId4">
            <a:alphaModFix/>
          </a:blip>
          <a:srcRect b="0" l="0" r="0" t="0"/>
          <a:stretch/>
        </p:blipFill>
        <p:spPr>
          <a:xfrm>
            <a:off x="4251950" y="1639550"/>
            <a:ext cx="716150" cy="716150"/>
          </a:xfrm>
          <a:prstGeom prst="rect">
            <a:avLst/>
          </a:prstGeom>
          <a:noFill/>
          <a:ln>
            <a:noFill/>
          </a:ln>
        </p:spPr>
      </p:pic>
      <p:sp>
        <p:nvSpPr>
          <p:cNvPr id="434" name="Google Shape;434;p58"/>
          <p:cNvSpPr txBox="1"/>
          <p:nvPr/>
        </p:nvSpPr>
        <p:spPr>
          <a:xfrm>
            <a:off x="3890400" y="2222800"/>
            <a:ext cx="1363200" cy="109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rPr sz="1400">
                <a:latin typeface="Arial"/>
                <a:ea typeface="Arial"/>
                <a:cs typeface="Arial"/>
                <a:sym typeface="Arial"/>
              </a:rPr>
              <a:t>Learning through </a:t>
            </a:r>
            <a:r>
              <a:t>Crianza con Conciencia+ Chatbot on WhatsApp</a:t>
            </a:r>
            <a:endParaRPr b="1" i="0" sz="1400" u="none" cap="none" strike="noStrike">
              <a:solidFill>
                <a:srgbClr val="1B305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35" name="Google Shape;435;p58"/>
          <p:cNvPicPr preferRelativeResize="0"/>
          <p:nvPr/>
        </p:nvPicPr>
        <p:blipFill rotWithShape="1">
          <a:blip r:embed="rId5">
            <a:alphaModFix/>
          </a:blip>
          <a:srcRect b="2606" l="0" r="0" t="2606"/>
          <a:stretch/>
        </p:blipFill>
        <p:spPr>
          <a:xfrm>
            <a:off x="7141575" y="1764175"/>
            <a:ext cx="599150" cy="599150"/>
          </a:xfrm>
          <a:prstGeom prst="rect">
            <a:avLst/>
          </a:prstGeom>
          <a:noFill/>
          <a:ln>
            <a:noFill/>
          </a:ln>
        </p:spPr>
      </p:pic>
      <p:sp>
        <p:nvSpPr>
          <p:cNvPr id="436" name="Google Shape;436;p58"/>
          <p:cNvSpPr txBox="1"/>
          <p:nvPr/>
        </p:nvSpPr>
        <p:spPr>
          <a:xfrm>
            <a:off x="6428500" y="2408200"/>
            <a:ext cx="1887300" cy="8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b="1">
                <a:solidFill>
                  <a:schemeClr val="lt1"/>
                </a:solidFill>
              </a:defRPr>
            </a:pPr>
            <a:r>
              <a:t>Support in a </a:t>
            </a:r>
            <a:r>
              <a:rPr i="1"/>
              <a:t>separate</a:t>
            </a:r>
            <a:r>
              <a:t> Whatsapp Group moderated by a Facilitator</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2" name="Google Shape;442;p5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443" name="Google Shape;443;p5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44" name="Google Shape;444;p59"/>
          <p:cNvSpPr txBox="1"/>
          <p:nvPr/>
        </p:nvSpPr>
        <p:spPr>
          <a:xfrm>
            <a:off x="3026625" y="1239325"/>
            <a:ext cx="5401200" cy="3063000"/>
          </a:xfrm>
          <a:prstGeom prst="rect">
            <a:avLst/>
          </a:prstGeom>
          <a:noFill/>
          <a:ln>
            <a:noFill/>
          </a:ln>
        </p:spPr>
        <p:txBody>
          <a:bodyPr anchorCtr="0" anchor="t" bIns="45700" lIns="91425" spcFirstLastPara="1" rIns="91425" wrap="square" tIns="45700">
            <a:spAutoFit/>
          </a:bodyPr>
          <a:lstStyle/>
          <a:p>
            <a:pPr indent="-349250" lvl="0" marL="457200" marR="0" rtl="0" algn="just">
              <a:lnSpc>
                <a:spcPct val="150000"/>
              </a:lnSpc>
              <a:spcBef>
                <a:spcPts val="0"/>
              </a:spcBef>
              <a:spcAft>
                <a:spcPts val="0"/>
              </a:spcAft>
              <a:buClr>
                <a:srgbClr val="00969B"/>
              </a:buClr>
              <a:buSzPts val="1900"/>
              <a:buFont typeface="Delicious Handrawn"/>
              <a:buChar char="●"/>
              <a:defRPr sz="1900">
                <a:solidFill>
                  <a:srgbClr val="00969B"/>
                </a:solidFill>
                <a:latin typeface="Delicious Handrawn"/>
                <a:ea typeface="Delicious Handrawn"/>
                <a:cs typeface="Delicious Handrawn"/>
                <a:sym typeface="Delicious Handrawn"/>
              </a:defRPr>
            </a:pPr>
            <a:r>
              <a:t>Core Course: Improve my relationship with my girl, boy or adolescent (5 days)</a:t>
            </a:r>
            <a:endParaRPr b="0" i="0" sz="1900" u="none" cap="none" strike="noStrike">
              <a:solidFill>
                <a:srgbClr val="00969B"/>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defRPr sz="1300">
                <a:solidFill>
                  <a:schemeClr val="dk1"/>
                </a:solidFill>
                <a:latin typeface="Arial"/>
                <a:ea typeface="Arial"/>
                <a:cs typeface="Arial"/>
                <a:sym typeface="Arial"/>
              </a:defRPr>
            </a:pPr>
            <a:r>
              <a:t>You will receive daily parenting strategies through the automated WhatsApp chat that will help you improve your relationship with your child or adolescent .</a:t>
            </a:r>
            <a:endParaRPr b="0" i="0" sz="1300" u="none" cap="none" strike="noStrike">
              <a:solidFill>
                <a:schemeClr val="dk1"/>
              </a:solidFill>
              <a:latin typeface="Arial"/>
              <a:ea typeface="Arial"/>
              <a:cs typeface="Arial"/>
              <a:sym typeface="Arial"/>
            </a:endParaRPr>
          </a:p>
          <a:p>
            <a:pPr indent="0" lvl="0" marL="457200" marR="0" rtl="0" algn="just">
              <a:lnSpc>
                <a:spcPct val="150000"/>
              </a:lnSpc>
              <a:spcBef>
                <a:spcPts val="0"/>
              </a:spcBef>
              <a:spcAft>
                <a:spcPts val="0"/>
              </a:spcAft>
              <a:buClr>
                <a:srgbClr val="000000"/>
              </a:buClr>
              <a:buSzPts val="1700"/>
              <a:buFont typeface="Arial"/>
              <a:buNone/>
              <a:defRPr sz="1700">
                <a:solidFill>
                  <a:srgbClr val="FF5E00"/>
                </a:solidFill>
                <a:latin typeface="Delicious Handrawn"/>
                <a:ea typeface="Delicious Handrawn"/>
                <a:cs typeface="Delicious Handrawn"/>
                <a:sym typeface="Delicious Handrawn"/>
              </a:defRPr>
            </a:pPr>
            <a:r>
              <a:t>It will only take 5 minutes a day !</a:t>
            </a:r>
            <a:endParaRPr b="0" i="0" sz="1700" u="none" cap="none" strike="noStrike">
              <a:solidFill>
                <a:srgbClr val="FF5E00"/>
              </a:solidFill>
              <a:latin typeface="Delicious Handrawn"/>
              <a:ea typeface="Delicious Handrawn"/>
              <a:cs typeface="Delicious Handrawn"/>
              <a:sym typeface="Delicious Handrawn"/>
            </a:endParaRPr>
          </a:p>
          <a:p>
            <a:pPr indent="0" lvl="0" marL="457200" marR="0" rtl="0" algn="just">
              <a:lnSpc>
                <a:spcPct val="150000"/>
              </a:lnSpc>
              <a:spcBef>
                <a:spcPts val="0"/>
              </a:spcBef>
              <a:spcAft>
                <a:spcPts val="0"/>
              </a:spcAft>
              <a:buClr>
                <a:srgbClr val="000000"/>
              </a:buClr>
              <a:buSzPts val="1300"/>
              <a:buFont typeface="Arial"/>
              <a:buNone/>
            </a:pPr>
            <a:endParaRPr b="0" i="0" sz="1300" u="none" cap="none" strike="noStrike">
              <a:solidFill>
                <a:schemeClr val="dk1"/>
              </a:solidFill>
              <a:latin typeface="Arial"/>
              <a:ea typeface="Arial"/>
              <a:cs typeface="Arial"/>
              <a:sym typeface="Arial"/>
            </a:endParaRPr>
          </a:p>
          <a:p>
            <a:pPr indent="-311150" lvl="0" marL="457200" marR="0" rtl="0" algn="just">
              <a:lnSpc>
                <a:spcPct val="150000"/>
              </a:lnSpc>
              <a:spcBef>
                <a:spcPts val="0"/>
              </a:spcBef>
              <a:spcAft>
                <a:spcPts val="0"/>
              </a:spcAft>
              <a:buClr>
                <a:schemeClr val="dk1"/>
              </a:buClr>
              <a:buSzPts val="1300"/>
              <a:buFont typeface="Arial"/>
              <a:buChar char="●"/>
              <a:defRPr sz="1300">
                <a:solidFill>
                  <a:schemeClr val="dk1"/>
                </a:solidFill>
              </a:defRPr>
            </a:pPr>
            <a:r>
              <a:rPr>
                <a:latin typeface="Arial"/>
                <a:ea typeface="Arial"/>
                <a:cs typeface="Arial"/>
                <a:sym typeface="Arial"/>
              </a:rPr>
              <a:t>This course contains 5 </a:t>
            </a:r>
            <a:r>
              <a:t>lessons</a:t>
            </a:r>
            <a:r>
              <a:rPr>
                <a:latin typeface="Arial"/>
                <a:ea typeface="Arial"/>
                <a:cs typeface="Arial"/>
                <a:sym typeface="Arial"/>
              </a:rPr>
              <a:t> (one per day ) on how to improve the relationship with your child or adolescent</a:t>
            </a:r>
            <a:endParaRPr b="0" i="0" sz="1500" u="none" cap="none" strike="noStrike">
              <a:solidFill>
                <a:srgbClr val="123D5D"/>
              </a:solidFill>
              <a:latin typeface="Arial"/>
              <a:ea typeface="Arial"/>
              <a:cs typeface="Arial"/>
              <a:sym typeface="Arial"/>
            </a:endParaRPr>
          </a:p>
        </p:txBody>
      </p:sp>
      <p:sp>
        <p:nvSpPr>
          <p:cNvPr id="445" name="Google Shape;445;p59"/>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46" name="Google Shape;446;p59"/>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47" name="Google Shape;447;p59"/>
          <p:cNvSpPr txBox="1"/>
          <p:nvPr/>
        </p:nvSpPr>
        <p:spPr>
          <a:xfrm>
            <a:off x="930475" y="22221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60"/>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453" name="Google Shape;453;p60"/>
          <p:cNvSpPr txBox="1"/>
          <p:nvPr/>
        </p:nvSpPr>
        <p:spPr>
          <a:xfrm>
            <a:off x="1145988" y="54332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defRPr b="1" sz="2400">
                <a:solidFill>
                  <a:schemeClr val="lt1"/>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chemeClr val="lt1"/>
              </a:solidFill>
              <a:highlight>
                <a:srgbClr val="0E3A5A"/>
              </a:highlight>
              <a:latin typeface="Delicious Handrawn"/>
              <a:ea typeface="Delicious Handrawn"/>
              <a:cs typeface="Delicious Handrawn"/>
              <a:sym typeface="Delicious Handrawn"/>
            </a:endParaRPr>
          </a:p>
        </p:txBody>
      </p:sp>
      <p:pic>
        <p:nvPicPr>
          <p:cNvPr id="454" name="Google Shape;454;p60"/>
          <p:cNvPicPr preferRelativeResize="0"/>
          <p:nvPr/>
        </p:nvPicPr>
        <p:blipFill rotWithShape="1">
          <a:blip r:embed="rId4">
            <a:alphaModFix/>
          </a:blip>
          <a:srcRect b="0" l="0" r="0" t="0"/>
          <a:stretch/>
        </p:blipFill>
        <p:spPr>
          <a:xfrm>
            <a:off x="500488" y="1367885"/>
            <a:ext cx="2538769" cy="1905014"/>
          </a:xfrm>
          <a:prstGeom prst="rect">
            <a:avLst/>
          </a:prstGeom>
          <a:noFill/>
          <a:ln>
            <a:noFill/>
          </a:ln>
        </p:spPr>
      </p:pic>
      <p:sp>
        <p:nvSpPr>
          <p:cNvPr id="455" name="Google Shape;455;p60"/>
          <p:cNvSpPr txBox="1"/>
          <p:nvPr/>
        </p:nvSpPr>
        <p:spPr>
          <a:xfrm>
            <a:off x="46683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1: Spending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6" name="Google Shape;456;p60"/>
          <p:cNvPicPr preferRelativeResize="0"/>
          <p:nvPr/>
        </p:nvPicPr>
        <p:blipFill rotWithShape="1">
          <a:blip r:embed="rId5">
            <a:alphaModFix/>
          </a:blip>
          <a:srcRect b="0" l="59" r="49" t="0"/>
          <a:stretch/>
        </p:blipFill>
        <p:spPr>
          <a:xfrm>
            <a:off x="3302603" y="1367885"/>
            <a:ext cx="2538769" cy="1905015"/>
          </a:xfrm>
          <a:prstGeom prst="rect">
            <a:avLst/>
          </a:prstGeom>
          <a:noFill/>
          <a:ln>
            <a:noFill/>
          </a:ln>
        </p:spPr>
      </p:pic>
      <p:sp>
        <p:nvSpPr>
          <p:cNvPr id="457" name="Google Shape;457;p60"/>
          <p:cNvSpPr txBox="1"/>
          <p:nvPr/>
        </p:nvSpPr>
        <p:spPr>
          <a:xfrm>
            <a:off x="3268950" y="3465250"/>
            <a:ext cx="2606100" cy="477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2: Give Praise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pic>
        <p:nvPicPr>
          <p:cNvPr id="458" name="Google Shape;458;p60"/>
          <p:cNvPicPr preferRelativeResize="0"/>
          <p:nvPr/>
        </p:nvPicPr>
        <p:blipFill rotWithShape="1">
          <a:blip r:embed="rId6">
            <a:alphaModFix/>
          </a:blip>
          <a:srcRect b="0" l="59" r="49" t="0"/>
          <a:stretch/>
        </p:blipFill>
        <p:spPr>
          <a:xfrm>
            <a:off x="6104718" y="1367885"/>
            <a:ext cx="2538769" cy="1905015"/>
          </a:xfrm>
          <a:prstGeom prst="rect">
            <a:avLst/>
          </a:prstGeom>
          <a:noFill/>
          <a:ln>
            <a:noFill/>
          </a:ln>
        </p:spPr>
      </p:pic>
      <p:sp>
        <p:nvSpPr>
          <p:cNvPr id="459" name="Google Shape;459;p60"/>
          <p:cNvSpPr txBox="1"/>
          <p:nvPr/>
        </p:nvSpPr>
        <p:spPr>
          <a:xfrm>
            <a:off x="6071068" y="34652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0B4060"/>
                </a:solidFill>
                <a:highlight>
                  <a:schemeClr val="lt1"/>
                </a:highlight>
                <a:latin typeface="Delicious Handrawn"/>
                <a:ea typeface="Delicious Handrawn"/>
                <a:cs typeface="Delicious Handrawn"/>
                <a:sym typeface="Delicious Handrawn"/>
              </a:defRPr>
            </a:pPr>
            <a:r>
              <a:t>Lesson 3: Create a Routine for One-on-One Time</a:t>
            </a:r>
            <a:endParaRPr b="0" i="0" sz="1900" u="none" cap="none" strike="noStrike">
              <a:solidFill>
                <a:srgbClr val="0B4060"/>
              </a:solidFill>
              <a:highlight>
                <a:schemeClr val="lt1"/>
              </a:highlight>
              <a:latin typeface="Delicious Handrawn"/>
              <a:ea typeface="Delicious Handrawn"/>
              <a:cs typeface="Delicious Handrawn"/>
              <a:sym typeface="Delicious Handrawn"/>
            </a:endParaRPr>
          </a:p>
        </p:txBody>
      </p:sp>
      <p:sp>
        <p:nvSpPr>
          <p:cNvPr id="460" name="Google Shape;460;p60"/>
          <p:cNvSpPr txBox="1"/>
          <p:nvPr/>
        </p:nvSpPr>
        <p:spPr>
          <a:xfrm>
            <a:off x="466838" y="4344446"/>
            <a:ext cx="2606100" cy="646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Building trust, respect, and a positive relation between you and your girl, boy or teen</a:t>
            </a:r>
            <a:endParaRPr sz="1000" u="none" cap="none" strike="noStrike">
              <a:solidFill>
                <a:srgbClr val="0B4060"/>
              </a:solidFill>
              <a:highlight>
                <a:schemeClr val="lt1"/>
              </a:highlight>
              <a:latin typeface="Noto Sans"/>
              <a:ea typeface="Noto Sans"/>
              <a:cs typeface="Noto Sans"/>
              <a:sym typeface="Noto Sans"/>
            </a:endParaRPr>
          </a:p>
        </p:txBody>
      </p:sp>
      <p:sp>
        <p:nvSpPr>
          <p:cNvPr id="461" name="Google Shape;461;p60"/>
          <p:cNvSpPr txBox="1"/>
          <p:nvPr/>
        </p:nvSpPr>
        <p:spPr>
          <a:xfrm>
            <a:off x="3235263"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Making your girl, boy, or teen want to behave in the expected way more often</a:t>
            </a:r>
            <a:endParaRPr sz="1000" u="none" cap="none" strike="noStrike">
              <a:solidFill>
                <a:srgbClr val="0B4060"/>
              </a:solidFill>
              <a:highlight>
                <a:schemeClr val="lt1"/>
              </a:highlight>
              <a:latin typeface="Noto Sans"/>
              <a:ea typeface="Noto Sans"/>
              <a:cs typeface="Noto Sans"/>
              <a:sym typeface="Noto Sans"/>
            </a:endParaRPr>
          </a:p>
        </p:txBody>
      </p:sp>
      <p:sp>
        <p:nvSpPr>
          <p:cNvPr id="462" name="Google Shape;462;p60"/>
          <p:cNvSpPr txBox="1"/>
          <p:nvPr/>
        </p:nvSpPr>
        <p:spPr>
          <a:xfrm>
            <a:off x="6071038" y="434444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feel more secure, safe, and cooperative</a:t>
            </a:r>
            <a:endParaRPr sz="1000" u="none" cap="none" strike="noStrike">
              <a:solidFill>
                <a:srgbClr val="0B4060"/>
              </a:solidFill>
              <a:highlight>
                <a:schemeClr val="lt1"/>
              </a:highlight>
              <a:latin typeface="Noto Sans"/>
              <a:ea typeface="Noto Sans"/>
              <a:cs typeface="Noto Sans"/>
              <a:sym typeface="No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1"/>
          <p:cNvPicPr preferRelativeResize="0"/>
          <p:nvPr/>
        </p:nvPicPr>
        <p:blipFill rotWithShape="1">
          <a:blip r:embed="rId3">
            <a:alphaModFix/>
          </a:blip>
          <a:srcRect b="0" l="0" r="0" t="0"/>
          <a:stretch/>
        </p:blipFill>
        <p:spPr>
          <a:xfrm>
            <a:off x="0" y="-37762"/>
            <a:ext cx="9143999" cy="5219026"/>
          </a:xfrm>
          <a:prstGeom prst="rect">
            <a:avLst/>
          </a:prstGeom>
          <a:noFill/>
          <a:ln>
            <a:noFill/>
          </a:ln>
        </p:spPr>
      </p:pic>
      <p:pic>
        <p:nvPicPr>
          <p:cNvPr id="468" name="Google Shape;468;p61"/>
          <p:cNvPicPr preferRelativeResize="0"/>
          <p:nvPr/>
        </p:nvPicPr>
        <p:blipFill rotWithShape="1">
          <a:blip r:embed="rId4">
            <a:alphaModFix/>
          </a:blip>
          <a:srcRect b="89" l="0" r="0" t="99"/>
          <a:stretch/>
        </p:blipFill>
        <p:spPr>
          <a:xfrm>
            <a:off x="1901538" y="1253685"/>
            <a:ext cx="2538769" cy="1905015"/>
          </a:xfrm>
          <a:prstGeom prst="rect">
            <a:avLst/>
          </a:prstGeom>
          <a:noFill/>
          <a:ln>
            <a:noFill/>
          </a:ln>
        </p:spPr>
      </p:pic>
      <p:sp>
        <p:nvSpPr>
          <p:cNvPr id="469" name="Google Shape;469;p61"/>
          <p:cNvSpPr txBox="1"/>
          <p:nvPr/>
        </p:nvSpPr>
        <p:spPr>
          <a:xfrm>
            <a:off x="1867888"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4: Noticing Feelings during One-on-One Time</a:t>
            </a:r>
            <a:endParaRPr b="0" i="0" sz="1900" u="none" cap="none" strike="noStrike">
              <a:solidFill>
                <a:srgbClr val="123D5D"/>
              </a:solidFill>
              <a:latin typeface="Delicious Handrawn"/>
              <a:ea typeface="Delicious Handrawn"/>
              <a:cs typeface="Delicious Handrawn"/>
              <a:sym typeface="Delicious Handrawn"/>
            </a:endParaRPr>
          </a:p>
        </p:txBody>
      </p:sp>
      <p:pic>
        <p:nvPicPr>
          <p:cNvPr id="470" name="Google Shape;470;p61"/>
          <p:cNvPicPr preferRelativeResize="0"/>
          <p:nvPr/>
        </p:nvPicPr>
        <p:blipFill rotWithShape="1">
          <a:blip r:embed="rId5">
            <a:alphaModFix/>
          </a:blip>
          <a:srcRect b="0" l="19" r="29" t="0"/>
          <a:stretch/>
        </p:blipFill>
        <p:spPr>
          <a:xfrm>
            <a:off x="4703653" y="1253685"/>
            <a:ext cx="2538769" cy="1905014"/>
          </a:xfrm>
          <a:prstGeom prst="rect">
            <a:avLst/>
          </a:prstGeom>
          <a:noFill/>
          <a:ln>
            <a:noFill/>
          </a:ln>
        </p:spPr>
      </p:pic>
      <p:sp>
        <p:nvSpPr>
          <p:cNvPr id="471" name="Google Shape;471;p61"/>
          <p:cNvSpPr txBox="1"/>
          <p:nvPr/>
        </p:nvSpPr>
        <p:spPr>
          <a:xfrm>
            <a:off x="4670003" y="3351046"/>
            <a:ext cx="2606100" cy="7695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900">
                <a:solidFill>
                  <a:srgbClr val="123D5D"/>
                </a:solidFill>
                <a:latin typeface="Delicious Handrawn"/>
                <a:ea typeface="Delicious Handrawn"/>
                <a:cs typeface="Delicious Handrawn"/>
                <a:sym typeface="Delicious Handrawn"/>
              </a:defRPr>
            </a:pPr>
            <a:r>
              <a:t>Lesson 5: Keeping Calm When we are Stressed</a:t>
            </a:r>
            <a:endParaRPr b="0" i="0" sz="1900" u="none" cap="none" strike="noStrike">
              <a:solidFill>
                <a:srgbClr val="123D5D"/>
              </a:solidFill>
              <a:latin typeface="Delicious Handrawn"/>
              <a:ea typeface="Delicious Handrawn"/>
              <a:cs typeface="Delicious Handrawn"/>
              <a:sym typeface="Delicious Handrawn"/>
            </a:endParaRPr>
          </a:p>
        </p:txBody>
      </p:sp>
      <p:sp>
        <p:nvSpPr>
          <p:cNvPr id="472" name="Google Shape;472;p61"/>
          <p:cNvSpPr txBox="1"/>
          <p:nvPr/>
        </p:nvSpPr>
        <p:spPr>
          <a:xfrm>
            <a:off x="0" y="4750175"/>
            <a:ext cx="9144000" cy="4311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1200"/>
              </a:spcAft>
              <a:buClr>
                <a:srgbClr val="000000"/>
              </a:buClr>
              <a:buSzPts val="1400"/>
              <a:buFont typeface="Arial"/>
              <a:buNone/>
              <a:defRPr b="1" sz="1600">
                <a:solidFill>
                  <a:srgbClr val="00969B"/>
                </a:solidFill>
              </a:defRPr>
            </a:pPr>
            <a:r>
              <a:rPr>
                <a:latin typeface="Arial"/>
                <a:ea typeface="Arial"/>
                <a:cs typeface="Arial"/>
                <a:sym typeface="Arial"/>
              </a:rPr>
              <a:t>At the end of 5 days </a:t>
            </a:r>
            <a:r>
              <a:t>you </a:t>
            </a:r>
            <a:r>
              <a:rPr>
                <a:latin typeface="Arial"/>
                <a:ea typeface="Arial"/>
                <a:cs typeface="Arial"/>
                <a:sym typeface="Arial"/>
              </a:rPr>
              <a:t>will receive </a:t>
            </a:r>
            <a:r>
              <a:t>a positive parenting certificate!!</a:t>
            </a:r>
            <a:endParaRPr b="1" i="0" sz="1600" u="none" cap="none" strike="noStrike">
              <a:solidFill>
                <a:srgbClr val="00969B"/>
              </a:solidFill>
              <a:latin typeface="Arial"/>
              <a:ea typeface="Arial"/>
              <a:cs typeface="Arial"/>
              <a:sym typeface="Arial"/>
            </a:endParaRPr>
          </a:p>
        </p:txBody>
      </p:sp>
      <p:sp>
        <p:nvSpPr>
          <p:cNvPr id="473" name="Google Shape;473;p61"/>
          <p:cNvSpPr txBox="1"/>
          <p:nvPr/>
        </p:nvSpPr>
        <p:spPr>
          <a:xfrm>
            <a:off x="1867863" y="4167384"/>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Helping your girl, boy, or teen to learn how to express themselves</a:t>
            </a:r>
            <a:endParaRPr sz="1000" u="none" cap="none" strike="noStrike">
              <a:solidFill>
                <a:srgbClr val="0B4060"/>
              </a:solidFill>
              <a:highlight>
                <a:schemeClr val="lt1"/>
              </a:highlight>
              <a:latin typeface="Noto Sans"/>
              <a:ea typeface="Noto Sans"/>
              <a:cs typeface="Noto Sans"/>
              <a:sym typeface="Noto Sans"/>
            </a:endParaRPr>
          </a:p>
        </p:txBody>
      </p:sp>
      <p:sp>
        <p:nvSpPr>
          <p:cNvPr id="474" name="Google Shape;474;p61"/>
          <p:cNvSpPr txBox="1"/>
          <p:nvPr/>
        </p:nvSpPr>
        <p:spPr>
          <a:xfrm>
            <a:off x="4669988" y="4167396"/>
            <a:ext cx="26061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200"/>
              </a:spcAft>
              <a:buClr>
                <a:srgbClr val="000000"/>
              </a:buClr>
              <a:buSzPts val="1400"/>
              <a:buFont typeface="Arial"/>
              <a:buNone/>
              <a:defRPr sz="1000">
                <a:solidFill>
                  <a:srgbClr val="0B4060"/>
                </a:solidFill>
                <a:highlight>
                  <a:schemeClr val="lt1"/>
                </a:highlight>
                <a:latin typeface="Noto Sans"/>
                <a:ea typeface="Noto Sans"/>
                <a:cs typeface="Noto Sans"/>
                <a:sym typeface="Noto Sans"/>
              </a:defRPr>
            </a:pPr>
            <a:r>
              <a:t>Managing your anger when dealing with stressful parenting moments </a:t>
            </a:r>
            <a:endParaRPr sz="1000" u="none" cap="none" strike="noStrike">
              <a:solidFill>
                <a:srgbClr val="0B4060"/>
              </a:solidFill>
              <a:highlight>
                <a:schemeClr val="lt1"/>
              </a:highlight>
              <a:latin typeface="Noto Sans"/>
              <a:ea typeface="Noto Sans"/>
              <a:cs typeface="Noto Sans"/>
              <a:sym typeface="Noto Sans"/>
            </a:endParaRPr>
          </a:p>
        </p:txBody>
      </p:sp>
      <p:sp>
        <p:nvSpPr>
          <p:cNvPr id="475" name="Google Shape;475;p61"/>
          <p:cNvSpPr txBox="1"/>
          <p:nvPr/>
        </p:nvSpPr>
        <p:spPr>
          <a:xfrm>
            <a:off x="1145988" y="451475"/>
            <a:ext cx="6852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defRPr b="1" sz="2400">
                <a:solidFill>
                  <a:srgbClr val="FFFFFF"/>
                </a:solidFill>
                <a:highlight>
                  <a:srgbClr val="0E3A5A"/>
                </a:highlight>
                <a:latin typeface="Delicious Handrawn"/>
                <a:ea typeface="Delicious Handrawn"/>
                <a:cs typeface="Delicious Handrawn"/>
                <a:sym typeface="Delicious Handrawn"/>
              </a:defRPr>
            </a:pPr>
            <a:r>
              <a:t>Core Course: Improve my relationship with my girl, boy or teen</a:t>
            </a:r>
            <a:endParaRPr i="0" sz="2400" u="none" cap="none" strike="noStrike">
              <a:solidFill>
                <a:srgbClr val="FFFFFF"/>
              </a:solidFill>
              <a:highlight>
                <a:srgbClr val="0E3A5A"/>
              </a:highlight>
              <a:latin typeface="Delicious Handrawn"/>
              <a:ea typeface="Delicious Handrawn"/>
              <a:cs typeface="Delicious Handrawn"/>
              <a:sym typeface="Delicious Handraw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272" name="Shape 272"/>
        <p:cNvGrpSpPr/>
        <p:nvPr/>
      </p:nvGrpSpPr>
      <p:grpSpPr>
        <a:xfrm>
          <a:off x="0" y="0"/>
          <a:ext cx="0" cy="0"/>
          <a:chOff x="0" y="0"/>
          <a:chExt cx="0" cy="0"/>
        </a:xfrm>
      </p:grpSpPr>
      <p:sp>
        <p:nvSpPr>
          <p:cNvPr id="273" name="Google Shape;273;p44"/>
          <p:cNvSpPr txBox="1"/>
          <p:nvPr/>
        </p:nvSpPr>
        <p:spPr>
          <a:xfrm>
            <a:off x="363550" y="2326650"/>
            <a:ext cx="83589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pPr>
            <a:r>
              <a:t>Module 1: </a:t>
            </a:r>
            <a:endParaRPr b="1" sz="5000">
              <a:solidFill>
                <a:schemeClr val="lt1"/>
              </a:solidFill>
              <a:latin typeface="Delicious Handrawn"/>
              <a:ea typeface="Delicious Handrawn"/>
              <a:cs typeface="Delicious Handrawn"/>
              <a:sym typeface="Delicious Handrawn"/>
            </a:endParaRPr>
          </a:p>
          <a:p>
            <a:pPr indent="0" lvl="0" marL="0" rtl="0" algn="l">
              <a:spcBef>
                <a:spcPts val="0"/>
              </a:spcBef>
              <a:spcAft>
                <a:spcPts val="0"/>
              </a:spcAft>
              <a:buNone/>
              <a:defRPr b="1" sz="5000">
                <a:solidFill>
                  <a:schemeClr val="lt1"/>
                </a:solidFill>
                <a:latin typeface="Delicious Handrawn"/>
                <a:ea typeface="Delicious Handrawn"/>
                <a:cs typeface="Delicious Handrawn"/>
                <a:sym typeface="Delicious Handrawn"/>
              </a:defRPr>
            </a:pPr>
            <a:r>
              <a:t>Introduction to Crianza con ConCiencia</a:t>
            </a:r>
            <a:endParaRPr b="1" sz="50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81" name="Google Shape;481;p6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
        <p:nvSpPr>
          <p:cNvPr id="482" name="Google Shape;482;p62"/>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83" name="Google Shape;483;p62"/>
          <p:cNvSpPr/>
          <p:nvPr/>
        </p:nvSpPr>
        <p:spPr>
          <a:xfrm>
            <a:off x="497550"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484" name="Google Shape;484;p62"/>
          <p:cNvPicPr preferRelativeResize="0"/>
          <p:nvPr/>
        </p:nvPicPr>
        <p:blipFill rotWithShape="1">
          <a:blip r:embed="rId3">
            <a:alphaModFix/>
          </a:blip>
          <a:srcRect b="0" l="0" r="0" t="0"/>
          <a:stretch/>
        </p:blipFill>
        <p:spPr>
          <a:xfrm>
            <a:off x="1285025" y="1639550"/>
            <a:ext cx="716150" cy="716150"/>
          </a:xfrm>
          <a:prstGeom prst="rect">
            <a:avLst/>
          </a:prstGeom>
          <a:noFill/>
          <a:ln>
            <a:noFill/>
          </a:ln>
        </p:spPr>
      </p:pic>
      <p:sp>
        <p:nvSpPr>
          <p:cNvPr id="485" name="Google Shape;485;p62"/>
          <p:cNvSpPr txBox="1"/>
          <p:nvPr/>
        </p:nvSpPr>
        <p:spPr>
          <a:xfrm>
            <a:off x="811350" y="2269325"/>
            <a:ext cx="16635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Learning through Crianza con Conciencia+ Chatbot on WhatsApp</a:t>
            </a:r>
            <a:endParaRPr b="1">
              <a:solidFill>
                <a:srgbClr val="1B3055"/>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sp>
        <p:nvSpPr>
          <p:cNvPr id="486" name="Google Shape;486;p62"/>
          <p:cNvSpPr/>
          <p:nvPr/>
        </p:nvSpPr>
        <p:spPr>
          <a:xfrm>
            <a:off x="353900" y="1150350"/>
            <a:ext cx="2737500" cy="2848800"/>
          </a:xfrm>
          <a:prstGeom prst="arc">
            <a:avLst>
              <a:gd fmla="val 16114895" name="adj1"/>
              <a:gd fmla="val 5238787" name="adj2"/>
            </a:avLst>
          </a:prstGeom>
          <a:noFill/>
          <a:ln cap="flat" cmpd="sng" w="28575">
            <a:solidFill>
              <a:srgbClr val="00969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487" name="Google Shape;487;p62"/>
          <p:cNvCxnSpPr>
            <a:endCxn id="488" idx="1"/>
          </p:cNvCxnSpPr>
          <p:nvPr/>
        </p:nvCxnSpPr>
        <p:spPr>
          <a:xfrm>
            <a:off x="2474975" y="1402775"/>
            <a:ext cx="1571400" cy="0"/>
          </a:xfrm>
          <a:prstGeom prst="straightConnector1">
            <a:avLst/>
          </a:prstGeom>
          <a:noFill/>
          <a:ln cap="flat" cmpd="sng" w="28575">
            <a:solidFill>
              <a:srgbClr val="00969B"/>
            </a:solidFill>
            <a:prstDash val="solid"/>
            <a:round/>
            <a:headEnd len="med" w="med" type="oval"/>
            <a:tailEnd len="med" w="med" type="none"/>
          </a:ln>
        </p:spPr>
      </p:cxnSp>
      <p:sp>
        <p:nvSpPr>
          <p:cNvPr id="488" name="Google Shape;488;p62"/>
          <p:cNvSpPr txBox="1"/>
          <p:nvPr/>
        </p:nvSpPr>
        <p:spPr>
          <a:xfrm>
            <a:off x="4046375" y="94482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defRPr sz="1900">
                <a:solidFill>
                  <a:schemeClr val="dk2"/>
                </a:solidFill>
                <a:latin typeface="Delicious Handrawn"/>
                <a:ea typeface="Delicious Handrawn"/>
                <a:cs typeface="Delicious Handrawn"/>
                <a:sym typeface="Delicious Handrawn"/>
              </a:defRPr>
            </a:pPr>
            <a:r>
              <a:t> 5 Daily Lessons on improving your relationship with your girl, boy, or teen</a:t>
            </a:r>
            <a:endParaRPr>
              <a:solidFill>
                <a:schemeClr val="dk2"/>
              </a:solidFill>
            </a:endParaRPr>
          </a:p>
        </p:txBody>
      </p:sp>
      <p:sp>
        <p:nvSpPr>
          <p:cNvPr id="489" name="Google Shape;489;p62"/>
          <p:cNvSpPr txBox="1"/>
          <p:nvPr/>
        </p:nvSpPr>
        <p:spPr>
          <a:xfrm>
            <a:off x="4133725" y="2115250"/>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Playful activities to do with your girl, boy, or teen at the end of each lesson</a:t>
            </a:r>
            <a:endParaRPr>
              <a:solidFill>
                <a:srgbClr val="00969B"/>
              </a:solidFill>
            </a:endParaRPr>
          </a:p>
        </p:txBody>
      </p:sp>
      <p:sp>
        <p:nvSpPr>
          <p:cNvPr id="490" name="Google Shape;490;p62"/>
          <p:cNvSpPr txBox="1"/>
          <p:nvPr/>
        </p:nvSpPr>
        <p:spPr>
          <a:xfrm>
            <a:off x="4133725" y="3285675"/>
            <a:ext cx="5001900" cy="915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defRPr sz="1900">
                <a:solidFill>
                  <a:srgbClr val="00969B"/>
                </a:solidFill>
                <a:latin typeface="Delicious Handrawn"/>
                <a:ea typeface="Delicious Handrawn"/>
                <a:cs typeface="Delicious Handrawn"/>
                <a:sym typeface="Delicious Handrawn"/>
              </a:defRPr>
            </a:pPr>
            <a:r>
              <a:t>Resources if they need support with mental health, violence, sexual violence, or substance abuse (Type HELP)</a:t>
            </a:r>
            <a:endParaRPr>
              <a:solidFill>
                <a:srgbClr val="00969B"/>
              </a:solidFill>
            </a:endParaRPr>
          </a:p>
        </p:txBody>
      </p:sp>
      <p:cxnSp>
        <p:nvCxnSpPr>
          <p:cNvPr id="491" name="Google Shape;491;p62"/>
          <p:cNvCxnSpPr/>
          <p:nvPr/>
        </p:nvCxnSpPr>
        <p:spPr>
          <a:xfrm flipH="1" rot="10800000">
            <a:off x="3037500" y="2568900"/>
            <a:ext cx="1049700" cy="18600"/>
          </a:xfrm>
          <a:prstGeom prst="straightConnector1">
            <a:avLst/>
          </a:prstGeom>
          <a:noFill/>
          <a:ln cap="flat" cmpd="sng" w="28575">
            <a:solidFill>
              <a:srgbClr val="00969B"/>
            </a:solidFill>
            <a:prstDash val="solid"/>
            <a:round/>
            <a:headEnd len="med" w="med" type="oval"/>
            <a:tailEnd len="med" w="med" type="none"/>
          </a:ln>
        </p:spPr>
      </p:cxnSp>
      <p:cxnSp>
        <p:nvCxnSpPr>
          <p:cNvPr id="492" name="Google Shape;492;p62"/>
          <p:cNvCxnSpPr/>
          <p:nvPr/>
        </p:nvCxnSpPr>
        <p:spPr>
          <a:xfrm flipH="1" rot="10800000">
            <a:off x="2474850" y="3740725"/>
            <a:ext cx="1659000" cy="14100"/>
          </a:xfrm>
          <a:prstGeom prst="straightConnector1">
            <a:avLst/>
          </a:prstGeom>
          <a:noFill/>
          <a:ln cap="flat" cmpd="sng" w="28575">
            <a:solidFill>
              <a:srgbClr val="00969B"/>
            </a:solidFill>
            <a:prstDash val="solid"/>
            <a:round/>
            <a:headEnd len="med" w="med" type="oval"/>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498" name="Google Shape;498;p63"/>
          <p:cNvSpPr txBox="1"/>
          <p:nvPr/>
        </p:nvSpPr>
        <p:spPr>
          <a:xfrm>
            <a:off x="3104450" y="1232700"/>
            <a:ext cx="5745000" cy="29631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sz="1200">
                <a:solidFill>
                  <a:schemeClr val="dk1"/>
                </a:solidFill>
              </a:defRPr>
            </a:pPr>
            <a:r>
              <a:t>You will participate in WhatsApp chat sessions to learn how to take care of your mental health to support yourself and your families. </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200">
                <a:solidFill>
                  <a:schemeClr val="dk1"/>
                </a:solidFill>
              </a:defRPr>
            </a:pPr>
            <a:r>
              <a:t>You can also share your experiences around the lessons offered via the Crianza con Conciencia+ chatbot. </a:t>
            </a:r>
            <a:endParaRPr b="0" i="0" sz="1200" u="none" cap="none" strike="noStrike">
              <a:solidFill>
                <a:schemeClr val="dk1"/>
              </a:solidFill>
              <a:latin typeface="Arial"/>
              <a:ea typeface="Arial"/>
              <a:cs typeface="Arial"/>
              <a:sym typeface="Arial"/>
            </a:endParaRPr>
          </a:p>
          <a:p>
            <a:pPr indent="0" lvl="0" marL="0" marR="0" rtl="0" algn="just">
              <a:lnSpc>
                <a:spcPct val="150000"/>
              </a:lnSpc>
              <a:spcBef>
                <a:spcPts val="1200"/>
              </a:spcBef>
              <a:spcAft>
                <a:spcPts val="0"/>
              </a:spcAft>
              <a:buClr>
                <a:srgbClr val="000000"/>
              </a:buClr>
              <a:buSzPts val="1200"/>
              <a:buFont typeface="Arial"/>
              <a:buNone/>
              <a:defRPr sz="1200">
                <a:solidFill>
                  <a:schemeClr val="dk1"/>
                </a:solidFill>
                <a:latin typeface="Arial"/>
                <a:ea typeface="Arial"/>
                <a:cs typeface="Arial"/>
                <a:sym typeface="Arial"/>
              </a:defRPr>
            </a:pPr>
            <a:r>
              <a:t>There will be three chat sessions: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1200"/>
              </a:spcBef>
              <a:spcAft>
                <a:spcPts val="0"/>
              </a:spcAft>
              <a:buClr>
                <a:schemeClr val="dk1"/>
              </a:buClr>
              <a:buSzPts val="1200"/>
              <a:buFont typeface="Arial"/>
              <a:buChar char="●"/>
            </a:pPr>
            <a:r>
              <a:rPr sz="1600">
                <a:solidFill>
                  <a:srgbClr val="00969B"/>
                </a:solidFill>
                <a:latin typeface="Delicious Handrawn"/>
                <a:ea typeface="Delicious Handrawn"/>
                <a:cs typeface="Delicious Handrawn"/>
                <a:sym typeface="Delicious Handrawn"/>
              </a:rPr>
              <a:t>After the onboarding session :</a:t>
            </a:r>
            <a:r>
              <a:rPr sz="1200">
                <a:solidFill>
                  <a:srgbClr val="00969B"/>
                </a:solidFill>
                <a:latin typeface="Arial"/>
                <a:ea typeface="Arial"/>
                <a:cs typeface="Arial"/>
                <a:sym typeface="Arial"/>
              </a:rPr>
              <a:t> </a:t>
            </a:r>
            <a:r>
              <a:rPr sz="1200">
                <a:solidFill>
                  <a:schemeClr val="dk1"/>
                </a:solidFill>
                <a:latin typeface="Arial"/>
                <a:ea typeface="Arial"/>
                <a:cs typeface="Arial"/>
                <a:sym typeface="Arial"/>
              </a:rPr>
              <a:t>Welcome and introductions.</a:t>
            </a:r>
            <a:endParaRPr b="0" i="0" sz="1200" u="none" cap="none" strike="noStrike">
              <a:solidFill>
                <a:schemeClr val="dk1"/>
              </a:solidFill>
              <a:latin typeface="Arial"/>
              <a:ea typeface="Arial"/>
              <a:cs typeface="Arial"/>
              <a:sym typeface="Aria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Day 3:</a:t>
            </a:r>
            <a:r>
              <a:rPr sz="1700">
                <a:solidFill>
                  <a:schemeClr val="dk1"/>
                </a:solidFill>
                <a:latin typeface="Delicious Handrawn"/>
                <a:ea typeface="Delicious Handrawn"/>
                <a:cs typeface="Delicious Handrawn"/>
                <a:sym typeface="Delicious Handrawn"/>
              </a:rPr>
              <a:t> </a:t>
            </a:r>
            <a:r>
              <a:rPr sz="1200">
                <a:solidFill>
                  <a:schemeClr val="dk1"/>
                </a:solidFill>
              </a:rPr>
              <a:t>Self-talk: WhatsApp Chat session on self-talk and stress</a:t>
            </a:r>
            <a:endParaRPr sz="1200">
              <a:solidFill>
                <a:schemeClr val="dk1"/>
              </a:solidFill>
            </a:endParaRPr>
          </a:p>
          <a:p>
            <a:pPr indent="-304800" lvl="0" marL="457200" marR="0" rtl="0" algn="l">
              <a:lnSpc>
                <a:spcPct val="150000"/>
              </a:lnSpc>
              <a:spcBef>
                <a:spcPts val="0"/>
              </a:spcBef>
              <a:spcAft>
                <a:spcPts val="0"/>
              </a:spcAft>
              <a:buClr>
                <a:schemeClr val="dk1"/>
              </a:buClr>
              <a:buSzPts val="1200"/>
              <a:buFont typeface="Arial"/>
              <a:buChar char="●"/>
            </a:pPr>
            <a:r>
              <a:rPr sz="1700">
                <a:solidFill>
                  <a:srgbClr val="00969B"/>
                </a:solidFill>
                <a:latin typeface="Delicious Handrawn"/>
                <a:ea typeface="Delicious Handrawn"/>
                <a:cs typeface="Delicious Handrawn"/>
                <a:sym typeface="Delicious Handrawn"/>
              </a:rPr>
              <a:t>Day 5:</a:t>
            </a:r>
            <a:r>
              <a:rPr sz="1200">
                <a:solidFill>
                  <a:srgbClr val="00969B"/>
                </a:solidFill>
                <a:latin typeface="Arial"/>
                <a:ea typeface="Arial"/>
                <a:cs typeface="Arial"/>
                <a:sym typeface="Arial"/>
              </a:rPr>
              <a:t> </a:t>
            </a:r>
            <a:r>
              <a:rPr sz="1200">
                <a:solidFill>
                  <a:schemeClr val="dk1"/>
                </a:solidFill>
              </a:rPr>
              <a:t>Saying Goodbye</a:t>
            </a:r>
            <a:r>
              <a:rPr sz="1200">
                <a:solidFill>
                  <a:schemeClr val="dk1"/>
                </a:solidFill>
                <a:latin typeface="Arial"/>
                <a:ea typeface="Arial"/>
                <a:cs typeface="Arial"/>
                <a:sym typeface="Arial"/>
              </a:rPr>
              <a:t> </a:t>
            </a:r>
            <a:endParaRPr b="0" i="0" sz="1200" u="none" cap="none" strike="noStrike">
              <a:solidFill>
                <a:schemeClr val="dk1"/>
              </a:solidFill>
              <a:latin typeface="Arial"/>
              <a:ea typeface="Arial"/>
              <a:cs typeface="Arial"/>
              <a:sym typeface="Arial"/>
            </a:endParaRPr>
          </a:p>
        </p:txBody>
      </p:sp>
      <p:sp>
        <p:nvSpPr>
          <p:cNvPr id="499" name="Google Shape;499;p63"/>
          <p:cNvSpPr/>
          <p:nvPr/>
        </p:nvSpPr>
        <p:spPr>
          <a:xfrm>
            <a:off x="35352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1" i="0" sz="1400" u="none" cap="none" strike="noStrike">
              <a:solidFill>
                <a:srgbClr val="1B3055"/>
              </a:solidFill>
              <a:latin typeface="Arial"/>
              <a:ea typeface="Arial"/>
              <a:cs typeface="Arial"/>
              <a:sym typeface="Arial"/>
            </a:endParaRPr>
          </a:p>
        </p:txBody>
      </p:sp>
      <p:pic>
        <p:nvPicPr>
          <p:cNvPr id="500" name="Google Shape;500;p63"/>
          <p:cNvPicPr preferRelativeResize="0"/>
          <p:nvPr/>
        </p:nvPicPr>
        <p:blipFill rotWithShape="1">
          <a:blip r:embed="rId3">
            <a:alphaModFix/>
          </a:blip>
          <a:srcRect b="2606" l="0" r="0" t="2606"/>
          <a:stretch/>
        </p:blipFill>
        <p:spPr>
          <a:xfrm>
            <a:off x="1268500" y="1764175"/>
            <a:ext cx="599150" cy="599150"/>
          </a:xfrm>
          <a:prstGeom prst="rect">
            <a:avLst/>
          </a:prstGeom>
          <a:noFill/>
          <a:ln>
            <a:noFill/>
          </a:ln>
        </p:spPr>
      </p:pic>
      <p:sp>
        <p:nvSpPr>
          <p:cNvPr id="501" name="Google Shape;501;p63"/>
          <p:cNvSpPr txBox="1"/>
          <p:nvPr/>
        </p:nvSpPr>
        <p:spPr>
          <a:xfrm>
            <a:off x="555425" y="2408200"/>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endParaRPr b="1">
              <a:solidFill>
                <a:schemeClr val="lt1"/>
              </a:solidFill>
            </a:endParaRPr>
          </a:p>
        </p:txBody>
      </p:sp>
      <p:sp>
        <p:nvSpPr>
          <p:cNvPr id="502" name="Google Shape;502;p63"/>
          <p:cNvSpPr/>
          <p:nvPr/>
        </p:nvSpPr>
        <p:spPr>
          <a:xfrm rot="-5400000">
            <a:off x="2400025" y="-2140975"/>
            <a:ext cx="448200" cy="5248200"/>
          </a:xfrm>
          <a:prstGeom prst="round2SameRect">
            <a:avLst>
              <a:gd fmla="val 0" name="adj1"/>
              <a:gd fmla="val 49968"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3" name="Google Shape;503;p6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400">
                <a:solidFill>
                  <a:schemeClr val="lt1"/>
                </a:solidFill>
              </a:defRPr>
            </a:pPr>
            <a:r>
              <a:rPr>
                <a:latin typeface="Arial"/>
                <a:ea typeface="Arial"/>
                <a:cs typeface="Arial"/>
                <a:sym typeface="Arial"/>
              </a:rPr>
              <a:t>About </a:t>
            </a:r>
            <a:r>
              <a:t>Crianza con Conciencia+</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09" name="Google Shape;509;p64"/>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Parent Journey</a:t>
            </a:r>
            <a:endParaRPr b="1" i="0" sz="1400" u="none" cap="none" strike="noStrike">
              <a:solidFill>
                <a:srgbClr val="000000"/>
              </a:solidFill>
            </a:endParaRPr>
          </a:p>
        </p:txBody>
      </p:sp>
      <p:sp>
        <p:nvSpPr>
          <p:cNvPr id="510" name="Google Shape;510;p64"/>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Day 1: </a:t>
            </a:r>
            <a:r>
              <a:t>You’re here!</a:t>
            </a:r>
            <a:endParaRPr b="0" i="0" sz="1400" u="none" cap="none" strike="noStrike">
              <a:solidFill>
                <a:schemeClr val="lt1"/>
              </a:solidFill>
              <a:latin typeface="Arial"/>
              <a:ea typeface="Arial"/>
              <a:cs typeface="Arial"/>
              <a:sym typeface="Arial"/>
            </a:endParaRPr>
          </a:p>
        </p:txBody>
      </p:sp>
      <p:sp>
        <p:nvSpPr>
          <p:cNvPr id="511" name="Google Shape;511;p64"/>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Day 2</a:t>
            </a:r>
            <a:endParaRPr b="0" i="0" sz="1400" u="none" cap="none" strike="noStrike">
              <a:solidFill>
                <a:srgbClr val="0C3F62"/>
              </a:solidFill>
              <a:latin typeface="Arial"/>
              <a:ea typeface="Arial"/>
              <a:cs typeface="Arial"/>
              <a:sym typeface="Arial"/>
            </a:endParaRPr>
          </a:p>
        </p:txBody>
      </p:sp>
      <p:sp>
        <p:nvSpPr>
          <p:cNvPr id="512" name="Google Shape;512;p64"/>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Day 3</a:t>
            </a:r>
            <a:endParaRPr b="0" i="0" sz="1400" u="none" cap="none" strike="noStrike">
              <a:solidFill>
                <a:schemeClr val="lt1"/>
              </a:solidFill>
              <a:latin typeface="Arial"/>
              <a:ea typeface="Arial"/>
              <a:cs typeface="Arial"/>
              <a:sym typeface="Arial"/>
            </a:endParaRPr>
          </a:p>
        </p:txBody>
      </p:sp>
      <p:sp>
        <p:nvSpPr>
          <p:cNvPr id="513" name="Google Shape;513;p64"/>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Day 4</a:t>
            </a:r>
            <a:endParaRPr b="0" i="0" sz="1400" u="none" cap="none" strike="noStrike">
              <a:solidFill>
                <a:srgbClr val="0C3F62"/>
              </a:solidFill>
              <a:latin typeface="Arial"/>
              <a:ea typeface="Arial"/>
              <a:cs typeface="Arial"/>
              <a:sym typeface="Arial"/>
            </a:endParaRPr>
          </a:p>
        </p:txBody>
      </p:sp>
      <p:sp>
        <p:nvSpPr>
          <p:cNvPr id="514" name="Google Shape;514;p64"/>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Day 5</a:t>
            </a:r>
            <a:endParaRPr b="0" i="0" sz="1400" u="none" cap="none" strike="noStrike">
              <a:solidFill>
                <a:schemeClr val="lt1"/>
              </a:solidFill>
              <a:latin typeface="Arial"/>
              <a:ea typeface="Arial"/>
              <a:cs typeface="Arial"/>
              <a:sym typeface="Arial"/>
            </a:endParaRPr>
          </a:p>
        </p:txBody>
      </p:sp>
      <p:pic>
        <p:nvPicPr>
          <p:cNvPr id="515" name="Google Shape;515;p64"/>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16" name="Google Shape;516;p64"/>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1: </a:t>
            </a:r>
            <a: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17" name="Google Shape;517;p64"/>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2: </a:t>
            </a:r>
            <a: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518" name="Google Shape;518;p64"/>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3: </a:t>
            </a:r>
            <a: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519" name="Google Shape;519;p64"/>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4: </a:t>
            </a:r>
            <a: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20" name="Google Shape;520;p64"/>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5: </a:t>
            </a:r>
            <a: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521" name="Google Shape;521;p64"/>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522" name="Google Shape;522;p64"/>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Discussion on self-talk (15 min) </a:t>
            </a:r>
            <a:endParaRPr i="0" sz="1300" u="none" cap="none" strike="noStrike">
              <a:solidFill>
                <a:srgbClr val="000000"/>
              </a:solidFill>
              <a:latin typeface="Noto Sans"/>
              <a:ea typeface="Noto Sans"/>
              <a:cs typeface="Noto Sans"/>
              <a:sym typeface="Noto Sans"/>
            </a:endParaRPr>
          </a:p>
        </p:txBody>
      </p:sp>
      <p:sp>
        <p:nvSpPr>
          <p:cNvPr id="523" name="Google Shape;523;p64"/>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24" name="Google Shape;524;p64"/>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25" name="Google Shape;525;p64"/>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26" name="Google Shape;526;p64"/>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27" name="Google Shape;527;p64"/>
          <p:cNvGrpSpPr/>
          <p:nvPr/>
        </p:nvGrpSpPr>
        <p:grpSpPr>
          <a:xfrm>
            <a:off x="258215" y="857444"/>
            <a:ext cx="372300" cy="372300"/>
            <a:chOff x="6166865" y="140342"/>
            <a:chExt cx="372300" cy="372300"/>
          </a:xfrm>
        </p:grpSpPr>
        <p:sp>
          <p:nvSpPr>
            <p:cNvPr id="528" name="Google Shape;528;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29" name="Google Shape;529;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0" name="Google Shape;530;p64"/>
          <p:cNvGrpSpPr/>
          <p:nvPr/>
        </p:nvGrpSpPr>
        <p:grpSpPr>
          <a:xfrm>
            <a:off x="3035896" y="857444"/>
            <a:ext cx="372300" cy="372300"/>
            <a:chOff x="6172071" y="582117"/>
            <a:chExt cx="372300" cy="372300"/>
          </a:xfrm>
        </p:grpSpPr>
        <p:sp>
          <p:nvSpPr>
            <p:cNvPr id="531" name="Google Shape;531;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2" name="Google Shape;532;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33" name="Google Shape;533;p64"/>
          <p:cNvGrpSpPr/>
          <p:nvPr/>
        </p:nvGrpSpPr>
        <p:grpSpPr>
          <a:xfrm>
            <a:off x="5978865" y="857444"/>
            <a:ext cx="372300" cy="372300"/>
            <a:chOff x="6192365" y="1173617"/>
            <a:chExt cx="372300" cy="372300"/>
          </a:xfrm>
        </p:grpSpPr>
        <p:sp>
          <p:nvSpPr>
            <p:cNvPr id="534" name="Google Shape;534;p64"/>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5" name="Google Shape;535;p64"/>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536" name="Google Shape;536;p64"/>
          <p:cNvGrpSpPr/>
          <p:nvPr/>
        </p:nvGrpSpPr>
        <p:grpSpPr>
          <a:xfrm>
            <a:off x="753603" y="1739554"/>
            <a:ext cx="372300" cy="372300"/>
            <a:chOff x="6166865" y="140342"/>
            <a:chExt cx="372300" cy="372300"/>
          </a:xfrm>
        </p:grpSpPr>
        <p:sp>
          <p:nvSpPr>
            <p:cNvPr id="537" name="Google Shape;537;p64"/>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38" name="Google Shape;538;p64"/>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39" name="Google Shape;539;p64"/>
          <p:cNvGrpSpPr/>
          <p:nvPr/>
        </p:nvGrpSpPr>
        <p:grpSpPr>
          <a:xfrm>
            <a:off x="2615796" y="2614398"/>
            <a:ext cx="372300" cy="372300"/>
            <a:chOff x="6172071" y="582117"/>
            <a:chExt cx="372300" cy="372300"/>
          </a:xfrm>
        </p:grpSpPr>
        <p:sp>
          <p:nvSpPr>
            <p:cNvPr id="540" name="Google Shape;540;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1" name="Google Shape;541;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2" name="Google Shape;542;p64"/>
          <p:cNvGrpSpPr/>
          <p:nvPr/>
        </p:nvGrpSpPr>
        <p:grpSpPr>
          <a:xfrm>
            <a:off x="4349734" y="2614398"/>
            <a:ext cx="372300" cy="372300"/>
            <a:chOff x="6172071" y="582117"/>
            <a:chExt cx="372300" cy="372300"/>
          </a:xfrm>
        </p:grpSpPr>
        <p:sp>
          <p:nvSpPr>
            <p:cNvPr id="543" name="Google Shape;543;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4" name="Google Shape;544;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5" name="Google Shape;545;p64"/>
          <p:cNvGrpSpPr/>
          <p:nvPr/>
        </p:nvGrpSpPr>
        <p:grpSpPr>
          <a:xfrm>
            <a:off x="6144559" y="2614398"/>
            <a:ext cx="372300" cy="372300"/>
            <a:chOff x="6172071" y="582117"/>
            <a:chExt cx="372300" cy="372300"/>
          </a:xfrm>
        </p:grpSpPr>
        <p:sp>
          <p:nvSpPr>
            <p:cNvPr id="546" name="Google Shape;546;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47" name="Google Shape;547;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48" name="Google Shape;548;p64"/>
          <p:cNvGrpSpPr/>
          <p:nvPr/>
        </p:nvGrpSpPr>
        <p:grpSpPr>
          <a:xfrm>
            <a:off x="743708" y="2614380"/>
            <a:ext cx="372300" cy="372300"/>
            <a:chOff x="6172071" y="582117"/>
            <a:chExt cx="372300" cy="372300"/>
          </a:xfrm>
        </p:grpSpPr>
        <p:sp>
          <p:nvSpPr>
            <p:cNvPr id="549" name="Google Shape;549;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0" name="Google Shape;550;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1" name="Google Shape;551;p64"/>
          <p:cNvGrpSpPr/>
          <p:nvPr/>
        </p:nvGrpSpPr>
        <p:grpSpPr>
          <a:xfrm>
            <a:off x="7955759" y="2614398"/>
            <a:ext cx="372300" cy="372300"/>
            <a:chOff x="6172071" y="582117"/>
            <a:chExt cx="372300" cy="372300"/>
          </a:xfrm>
        </p:grpSpPr>
        <p:sp>
          <p:nvSpPr>
            <p:cNvPr id="552" name="Google Shape;552;p6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3" name="Google Shape;553;p6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54" name="Google Shape;554;p64"/>
          <p:cNvGrpSpPr/>
          <p:nvPr/>
        </p:nvGrpSpPr>
        <p:grpSpPr>
          <a:xfrm>
            <a:off x="4385852" y="3885373"/>
            <a:ext cx="372300" cy="372300"/>
            <a:chOff x="6192365" y="1098867"/>
            <a:chExt cx="372300" cy="372300"/>
          </a:xfrm>
        </p:grpSpPr>
        <p:sp>
          <p:nvSpPr>
            <p:cNvPr id="555" name="Google Shape;555;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6" name="Google Shape;556;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557" name="Google Shape;557;p64"/>
          <p:cNvGrpSpPr/>
          <p:nvPr/>
        </p:nvGrpSpPr>
        <p:grpSpPr>
          <a:xfrm>
            <a:off x="7991828" y="3885373"/>
            <a:ext cx="372300" cy="372300"/>
            <a:chOff x="6192365" y="1098867"/>
            <a:chExt cx="372300" cy="372300"/>
          </a:xfrm>
        </p:grpSpPr>
        <p:sp>
          <p:nvSpPr>
            <p:cNvPr id="558" name="Google Shape;558;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9" name="Google Shape;559;p64"/>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560" name="Google Shape;560;p64"/>
          <p:cNvGrpSpPr/>
          <p:nvPr/>
        </p:nvGrpSpPr>
        <p:grpSpPr>
          <a:xfrm>
            <a:off x="779877" y="3885373"/>
            <a:ext cx="372300" cy="372300"/>
            <a:chOff x="6192365" y="1098867"/>
            <a:chExt cx="372300" cy="372300"/>
          </a:xfrm>
        </p:grpSpPr>
        <p:sp>
          <p:nvSpPr>
            <p:cNvPr id="561" name="Google Shape;561;p64"/>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62" name="Google Shape;562;p6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563" name="Google Shape;563;p64"/>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564" name="Google Shape;564;p64"/>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64"/>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64"/>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64"/>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5"/>
          <p:cNvSpPr/>
          <p:nvPr/>
        </p:nvSpPr>
        <p:spPr>
          <a:xfrm rot="-5400000">
            <a:off x="2712150" y="-2516600"/>
            <a:ext cx="506700" cy="5931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73" name="Google Shape;573;p65"/>
          <p:cNvSpPr txBox="1"/>
          <p:nvPr/>
        </p:nvSpPr>
        <p:spPr>
          <a:xfrm>
            <a:off x="57625" y="216761"/>
            <a:ext cx="6252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The Facilitator Journey</a:t>
            </a:r>
            <a:endParaRPr b="1" i="0" sz="1400" u="none" cap="none" strike="noStrike">
              <a:solidFill>
                <a:srgbClr val="000000"/>
              </a:solidFill>
            </a:endParaRPr>
          </a:p>
        </p:txBody>
      </p:sp>
      <p:sp>
        <p:nvSpPr>
          <p:cNvPr id="574" name="Google Shape;574;p65"/>
          <p:cNvSpPr/>
          <p:nvPr/>
        </p:nvSpPr>
        <p:spPr>
          <a:xfrm>
            <a:off x="38125"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rPr sz="1400">
                <a:latin typeface="Arial"/>
                <a:ea typeface="Arial"/>
                <a:cs typeface="Arial"/>
                <a:sym typeface="Arial"/>
              </a:rPr>
              <a:t>Day 1: </a:t>
            </a:r>
            <a:r>
              <a:t>You’re here!</a:t>
            </a:r>
            <a:endParaRPr b="0" i="0" sz="1400" u="none" cap="none" strike="noStrike">
              <a:solidFill>
                <a:schemeClr val="lt1"/>
              </a:solidFill>
              <a:latin typeface="Arial"/>
              <a:ea typeface="Arial"/>
              <a:cs typeface="Arial"/>
              <a:sym typeface="Arial"/>
            </a:endParaRPr>
          </a:p>
        </p:txBody>
      </p:sp>
      <p:sp>
        <p:nvSpPr>
          <p:cNvPr id="575" name="Google Shape;575;p65"/>
          <p:cNvSpPr/>
          <p:nvPr/>
        </p:nvSpPr>
        <p:spPr>
          <a:xfrm>
            <a:off x="1841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Day 2</a:t>
            </a:r>
            <a:endParaRPr b="0" i="0" sz="1400" u="none" cap="none" strike="noStrike">
              <a:solidFill>
                <a:srgbClr val="0C3F62"/>
              </a:solidFill>
              <a:latin typeface="Arial"/>
              <a:ea typeface="Arial"/>
              <a:cs typeface="Arial"/>
              <a:sym typeface="Arial"/>
            </a:endParaRPr>
          </a:p>
        </p:txBody>
      </p:sp>
      <p:sp>
        <p:nvSpPr>
          <p:cNvPr id="576" name="Google Shape;576;p65"/>
          <p:cNvSpPr/>
          <p:nvPr/>
        </p:nvSpPr>
        <p:spPr>
          <a:xfrm>
            <a:off x="3644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Day 3</a:t>
            </a:r>
            <a:endParaRPr b="0" i="0" sz="1400" u="none" cap="none" strike="noStrike">
              <a:solidFill>
                <a:schemeClr val="lt1"/>
              </a:solidFill>
              <a:latin typeface="Arial"/>
              <a:ea typeface="Arial"/>
              <a:cs typeface="Arial"/>
              <a:sym typeface="Arial"/>
            </a:endParaRPr>
          </a:p>
        </p:txBody>
      </p:sp>
      <p:sp>
        <p:nvSpPr>
          <p:cNvPr id="577" name="Google Shape;577;p65"/>
          <p:cNvSpPr/>
          <p:nvPr/>
        </p:nvSpPr>
        <p:spPr>
          <a:xfrm>
            <a:off x="5447113" y="1461350"/>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rgbClr val="0C3F62"/>
                </a:solidFill>
                <a:latin typeface="Arial"/>
                <a:ea typeface="Arial"/>
                <a:cs typeface="Arial"/>
                <a:sym typeface="Arial"/>
              </a:defRPr>
            </a:pPr>
            <a:r>
              <a:t>Day 4</a:t>
            </a:r>
            <a:endParaRPr b="0" i="0" sz="1400" u="none" cap="none" strike="noStrike">
              <a:solidFill>
                <a:srgbClr val="0C3F62"/>
              </a:solidFill>
              <a:latin typeface="Arial"/>
              <a:ea typeface="Arial"/>
              <a:cs typeface="Arial"/>
              <a:sym typeface="Arial"/>
            </a:endParaRPr>
          </a:p>
        </p:txBody>
      </p:sp>
      <p:sp>
        <p:nvSpPr>
          <p:cNvPr id="578" name="Google Shape;578;p65"/>
          <p:cNvSpPr/>
          <p:nvPr/>
        </p:nvSpPr>
        <p:spPr>
          <a:xfrm>
            <a:off x="7250113" y="1461350"/>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defRPr sz="1400">
                <a:solidFill>
                  <a:schemeClr val="lt1"/>
                </a:solidFill>
                <a:latin typeface="Arial"/>
                <a:ea typeface="Arial"/>
                <a:cs typeface="Arial"/>
                <a:sym typeface="Arial"/>
              </a:defRPr>
            </a:pPr>
            <a:r>
              <a:t>Day 5</a:t>
            </a:r>
            <a:endParaRPr b="0" i="0" sz="1400" u="none" cap="none" strike="noStrike">
              <a:solidFill>
                <a:schemeClr val="lt1"/>
              </a:solidFill>
              <a:latin typeface="Arial"/>
              <a:ea typeface="Arial"/>
              <a:cs typeface="Arial"/>
              <a:sym typeface="Arial"/>
            </a:endParaRPr>
          </a:p>
        </p:txBody>
      </p:sp>
      <p:pic>
        <p:nvPicPr>
          <p:cNvPr id="579" name="Google Shape;579;p65"/>
          <p:cNvPicPr preferRelativeResize="0"/>
          <p:nvPr/>
        </p:nvPicPr>
        <p:blipFill rotWithShape="1">
          <a:blip r:embed="rId3">
            <a:alphaModFix/>
          </a:blip>
          <a:srcRect b="0" l="0" r="0" t="0"/>
          <a:stretch/>
        </p:blipFill>
        <p:spPr>
          <a:xfrm>
            <a:off x="1840913" y="2642675"/>
            <a:ext cx="270175" cy="270175"/>
          </a:xfrm>
          <a:prstGeom prst="rect">
            <a:avLst/>
          </a:prstGeom>
          <a:noFill/>
          <a:ln>
            <a:noFill/>
          </a:ln>
        </p:spPr>
      </p:pic>
      <p:sp>
        <p:nvSpPr>
          <p:cNvPr id="580" name="Google Shape;580;p65"/>
          <p:cNvSpPr txBox="1"/>
          <p:nvPr/>
        </p:nvSpPr>
        <p:spPr>
          <a:xfrm>
            <a:off x="479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1: </a:t>
            </a:r>
            <a:r>
              <a:t>Spending one-on-one time</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81" name="Google Shape;581;p65"/>
          <p:cNvSpPr txBox="1"/>
          <p:nvPr/>
        </p:nvSpPr>
        <p:spPr>
          <a:xfrm>
            <a:off x="1831200" y="2974613"/>
            <a:ext cx="1803000" cy="7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2: </a:t>
            </a:r>
            <a:r>
              <a:t>Give Praise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300" u="none" cap="none" strike="noStrike">
              <a:solidFill>
                <a:srgbClr val="000000"/>
              </a:solidFill>
              <a:latin typeface="Noto Sans"/>
              <a:ea typeface="Noto Sans"/>
              <a:cs typeface="Noto Sans"/>
              <a:sym typeface="Noto Sans"/>
            </a:endParaRPr>
          </a:p>
        </p:txBody>
      </p:sp>
      <p:sp>
        <p:nvSpPr>
          <p:cNvPr id="582" name="Google Shape;582;p65"/>
          <p:cNvSpPr txBox="1"/>
          <p:nvPr/>
        </p:nvSpPr>
        <p:spPr>
          <a:xfrm>
            <a:off x="3757288" y="2974613"/>
            <a:ext cx="1680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3: </a:t>
            </a:r>
            <a:r>
              <a:t>Create a Routine for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i="0" sz="1100" u="none" cap="none" strike="noStrike">
              <a:solidFill>
                <a:srgbClr val="013D5C"/>
              </a:solidFill>
              <a:latin typeface="Noto Sans"/>
              <a:ea typeface="Noto Sans"/>
              <a:cs typeface="Noto Sans"/>
              <a:sym typeface="Noto Sans"/>
            </a:endParaRPr>
          </a:p>
        </p:txBody>
      </p:sp>
      <p:sp>
        <p:nvSpPr>
          <p:cNvPr id="583" name="Google Shape;583;p65"/>
          <p:cNvSpPr txBox="1"/>
          <p:nvPr/>
        </p:nvSpPr>
        <p:spPr>
          <a:xfrm>
            <a:off x="5437263"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4: </a:t>
            </a:r>
            <a:r>
              <a:t>Noticing Feelings during One-on-one Time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300" u="none" cap="none" strike="noStrike">
              <a:solidFill>
                <a:srgbClr val="000000"/>
              </a:solidFill>
              <a:latin typeface="Noto Sans"/>
              <a:ea typeface="Noto Sans"/>
              <a:cs typeface="Noto Sans"/>
              <a:sym typeface="Noto Sans"/>
            </a:endParaRPr>
          </a:p>
        </p:txBody>
      </p:sp>
      <p:sp>
        <p:nvSpPr>
          <p:cNvPr id="584" name="Google Shape;584;p65"/>
          <p:cNvSpPr txBox="1"/>
          <p:nvPr/>
        </p:nvSpPr>
        <p:spPr>
          <a:xfrm>
            <a:off x="7293100" y="2974613"/>
            <a:ext cx="18030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rPr b="1"/>
              <a:t>Lesson 5: </a:t>
            </a:r>
            <a:r>
              <a:t>Keeping Calm When we are Stressed</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 </a:t>
            </a:r>
            <a:endParaRPr sz="1100">
              <a:solidFill>
                <a:srgbClr val="013D5C"/>
              </a:solidFill>
              <a:latin typeface="Noto Sans"/>
              <a:ea typeface="Noto Sans"/>
              <a:cs typeface="Noto Sans"/>
              <a:sym typeface="Noto Sans"/>
            </a:endParaRPr>
          </a:p>
        </p:txBody>
      </p:sp>
      <p:sp>
        <p:nvSpPr>
          <p:cNvPr id="585" name="Google Shape;585;p65"/>
          <p:cNvSpPr txBox="1"/>
          <p:nvPr/>
        </p:nvSpPr>
        <p:spPr>
          <a:xfrm>
            <a:off x="72306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Closing discussion</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(5 min)</a:t>
            </a:r>
            <a:endParaRPr i="0" sz="1100" u="none" cap="none" strike="noStrike">
              <a:solidFill>
                <a:srgbClr val="013D5C"/>
              </a:solidFill>
              <a:latin typeface="Noto Sans"/>
              <a:ea typeface="Noto Sans"/>
              <a:cs typeface="Noto Sans"/>
              <a:sym typeface="Noto Sans"/>
            </a:endParaRPr>
          </a:p>
        </p:txBody>
      </p:sp>
      <p:sp>
        <p:nvSpPr>
          <p:cNvPr id="586" name="Google Shape;586;p65"/>
          <p:cNvSpPr txBox="1"/>
          <p:nvPr/>
        </p:nvSpPr>
        <p:spPr>
          <a:xfrm>
            <a:off x="36245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Discussion on self-talk (15 min) </a:t>
            </a:r>
            <a:endParaRPr i="0" sz="1300" u="none" cap="none" strike="noStrike">
              <a:solidFill>
                <a:srgbClr val="000000"/>
              </a:solidFill>
              <a:latin typeface="Noto Sans"/>
              <a:ea typeface="Noto Sans"/>
              <a:cs typeface="Noto Sans"/>
              <a:sym typeface="Noto Sans"/>
            </a:endParaRPr>
          </a:p>
        </p:txBody>
      </p:sp>
      <p:sp>
        <p:nvSpPr>
          <p:cNvPr id="587" name="Google Shape;587;p65"/>
          <p:cNvSpPr txBox="1"/>
          <p:nvPr/>
        </p:nvSpPr>
        <p:spPr>
          <a:xfrm>
            <a:off x="67525" y="2111850"/>
            <a:ext cx="17736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Onboarding Session </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(2 hour)</a:t>
            </a:r>
            <a:endParaRPr i="0" sz="1300" u="none" cap="none" strike="noStrike">
              <a:solidFill>
                <a:srgbClr val="000000"/>
              </a:solidFill>
              <a:latin typeface="Noto Sans"/>
              <a:ea typeface="Noto Sans"/>
              <a:cs typeface="Noto Sans"/>
              <a:sym typeface="Noto Sans"/>
            </a:endParaRPr>
          </a:p>
        </p:txBody>
      </p:sp>
      <p:sp>
        <p:nvSpPr>
          <p:cNvPr id="588" name="Google Shape;588;p65"/>
          <p:cNvSpPr txBox="1"/>
          <p:nvPr/>
        </p:nvSpPr>
        <p:spPr>
          <a:xfrm>
            <a:off x="676100" y="857444"/>
            <a:ext cx="2359800" cy="37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chemeClr val="accent5"/>
                </a:solidFill>
              </a:defRPr>
            </a:pPr>
            <a:r>
              <a:rPr>
                <a:latin typeface="Arial"/>
                <a:ea typeface="Arial"/>
                <a:cs typeface="Arial"/>
                <a:sym typeface="Arial"/>
              </a:rPr>
              <a:t>In-Person </a:t>
            </a:r>
            <a:r>
              <a:t>session </a:t>
            </a:r>
            <a:endParaRPr b="0" i="0" sz="1400" u="none" cap="none" strike="noStrike">
              <a:solidFill>
                <a:schemeClr val="accent5"/>
              </a:solidFill>
              <a:latin typeface="Arial"/>
              <a:ea typeface="Arial"/>
              <a:cs typeface="Arial"/>
              <a:sym typeface="Arial"/>
            </a:endParaRPr>
          </a:p>
        </p:txBody>
      </p:sp>
      <p:sp>
        <p:nvSpPr>
          <p:cNvPr id="589" name="Google Shape;589;p65"/>
          <p:cNvSpPr txBox="1"/>
          <p:nvPr/>
        </p:nvSpPr>
        <p:spPr>
          <a:xfrm>
            <a:off x="3453775" y="785444"/>
            <a:ext cx="1946700" cy="51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Lessons on Crianza con Conciencia Chatbot</a:t>
            </a:r>
            <a:endParaRPr i="0" sz="1400" u="none" cap="none" strike="noStrike">
              <a:solidFill>
                <a:srgbClr val="000000"/>
              </a:solidFill>
            </a:endParaRPr>
          </a:p>
        </p:txBody>
      </p:sp>
      <p:sp>
        <p:nvSpPr>
          <p:cNvPr id="590" name="Google Shape;590;p65"/>
          <p:cNvSpPr txBox="1"/>
          <p:nvPr/>
        </p:nvSpPr>
        <p:spPr>
          <a:xfrm>
            <a:off x="6371250" y="695444"/>
            <a:ext cx="19467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defRPr sz="1200">
                <a:solidFill>
                  <a:srgbClr val="013D5C"/>
                </a:solidFill>
              </a:defRPr>
            </a:pPr>
            <a:r>
              <a:t>Discussion on WhatsApp Support Group moderated by Facilitator</a:t>
            </a:r>
            <a:endParaRPr b="0" i="0" sz="1400" u="none" cap="none" strike="noStrike">
              <a:solidFill>
                <a:srgbClr val="000000"/>
              </a:solidFill>
              <a:latin typeface="Arial"/>
              <a:ea typeface="Arial"/>
              <a:cs typeface="Arial"/>
              <a:sym typeface="Arial"/>
            </a:endParaRPr>
          </a:p>
        </p:txBody>
      </p:sp>
      <p:grpSp>
        <p:nvGrpSpPr>
          <p:cNvPr id="591" name="Google Shape;591;p65"/>
          <p:cNvGrpSpPr/>
          <p:nvPr/>
        </p:nvGrpSpPr>
        <p:grpSpPr>
          <a:xfrm>
            <a:off x="258215" y="857444"/>
            <a:ext cx="372300" cy="372300"/>
            <a:chOff x="6166865" y="140342"/>
            <a:chExt cx="372300" cy="372300"/>
          </a:xfrm>
        </p:grpSpPr>
        <p:sp>
          <p:nvSpPr>
            <p:cNvPr id="592" name="Google Shape;592;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3" name="Google Shape;593;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594" name="Google Shape;594;p65"/>
          <p:cNvGrpSpPr/>
          <p:nvPr/>
        </p:nvGrpSpPr>
        <p:grpSpPr>
          <a:xfrm>
            <a:off x="3035896" y="857444"/>
            <a:ext cx="372300" cy="372300"/>
            <a:chOff x="6172071" y="582117"/>
            <a:chExt cx="372300" cy="372300"/>
          </a:xfrm>
        </p:grpSpPr>
        <p:sp>
          <p:nvSpPr>
            <p:cNvPr id="595" name="Google Shape;595;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6" name="Google Shape;596;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597" name="Google Shape;597;p65"/>
          <p:cNvGrpSpPr/>
          <p:nvPr/>
        </p:nvGrpSpPr>
        <p:grpSpPr>
          <a:xfrm>
            <a:off x="5978865" y="857444"/>
            <a:ext cx="372300" cy="372300"/>
            <a:chOff x="6192365" y="1173617"/>
            <a:chExt cx="372300" cy="372300"/>
          </a:xfrm>
        </p:grpSpPr>
        <p:sp>
          <p:nvSpPr>
            <p:cNvPr id="598" name="Google Shape;598;p65"/>
            <p:cNvSpPr/>
            <p:nvPr/>
          </p:nvSpPr>
          <p:spPr>
            <a:xfrm>
              <a:off x="6192365" y="117361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99" name="Google Shape;599;p65"/>
            <p:cNvPicPr preferRelativeResize="0"/>
            <p:nvPr/>
          </p:nvPicPr>
          <p:blipFill rotWithShape="1">
            <a:blip r:embed="rId6">
              <a:alphaModFix/>
            </a:blip>
            <a:srcRect b="2606" l="0" r="0" t="2606"/>
            <a:stretch/>
          </p:blipFill>
          <p:spPr>
            <a:xfrm>
              <a:off x="6282297" y="1255387"/>
              <a:ext cx="208800" cy="208800"/>
            </a:xfrm>
            <a:prstGeom prst="rect">
              <a:avLst/>
            </a:prstGeom>
            <a:noFill/>
            <a:ln>
              <a:noFill/>
            </a:ln>
          </p:spPr>
        </p:pic>
      </p:grpSp>
      <p:grpSp>
        <p:nvGrpSpPr>
          <p:cNvPr id="600" name="Google Shape;600;p65"/>
          <p:cNvGrpSpPr/>
          <p:nvPr/>
        </p:nvGrpSpPr>
        <p:grpSpPr>
          <a:xfrm>
            <a:off x="753603" y="1739554"/>
            <a:ext cx="372300" cy="372300"/>
            <a:chOff x="6166865" y="140342"/>
            <a:chExt cx="372300" cy="372300"/>
          </a:xfrm>
        </p:grpSpPr>
        <p:sp>
          <p:nvSpPr>
            <p:cNvPr id="601" name="Google Shape;601;p65"/>
            <p:cNvSpPr/>
            <p:nvPr/>
          </p:nvSpPr>
          <p:spPr>
            <a:xfrm>
              <a:off x="6166865" y="140342"/>
              <a:ext cx="372300" cy="372300"/>
            </a:xfrm>
            <a:prstGeom prst="ellipse">
              <a:avLst/>
            </a:prstGeom>
            <a:solidFill>
              <a:srgbClr val="0D3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2" name="Google Shape;602;p65"/>
            <p:cNvPicPr preferRelativeResize="0"/>
            <p:nvPr/>
          </p:nvPicPr>
          <p:blipFill rotWithShape="1">
            <a:blip r:embed="rId4">
              <a:alphaModFix/>
            </a:blip>
            <a:srcRect b="0" l="0" r="0" t="0"/>
            <a:stretch/>
          </p:blipFill>
          <p:spPr>
            <a:xfrm>
              <a:off x="6253825" y="222075"/>
              <a:ext cx="208800" cy="208800"/>
            </a:xfrm>
            <a:prstGeom prst="rect">
              <a:avLst/>
            </a:prstGeom>
            <a:noFill/>
            <a:ln>
              <a:noFill/>
            </a:ln>
          </p:spPr>
        </p:pic>
      </p:grpSp>
      <p:grpSp>
        <p:nvGrpSpPr>
          <p:cNvPr id="603" name="Google Shape;603;p65"/>
          <p:cNvGrpSpPr/>
          <p:nvPr/>
        </p:nvGrpSpPr>
        <p:grpSpPr>
          <a:xfrm>
            <a:off x="2615796" y="2614398"/>
            <a:ext cx="372300" cy="372300"/>
            <a:chOff x="6172071" y="582117"/>
            <a:chExt cx="372300" cy="372300"/>
          </a:xfrm>
        </p:grpSpPr>
        <p:sp>
          <p:nvSpPr>
            <p:cNvPr id="604" name="Google Shape;604;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5" name="Google Shape;605;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6" name="Google Shape;606;p65"/>
          <p:cNvGrpSpPr/>
          <p:nvPr/>
        </p:nvGrpSpPr>
        <p:grpSpPr>
          <a:xfrm>
            <a:off x="4349734" y="2614398"/>
            <a:ext cx="372300" cy="372300"/>
            <a:chOff x="6172071" y="582117"/>
            <a:chExt cx="372300" cy="372300"/>
          </a:xfrm>
        </p:grpSpPr>
        <p:sp>
          <p:nvSpPr>
            <p:cNvPr id="607" name="Google Shape;607;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08" name="Google Shape;608;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09" name="Google Shape;609;p65"/>
          <p:cNvGrpSpPr/>
          <p:nvPr/>
        </p:nvGrpSpPr>
        <p:grpSpPr>
          <a:xfrm>
            <a:off x="6144559" y="2614398"/>
            <a:ext cx="372300" cy="372300"/>
            <a:chOff x="6172071" y="582117"/>
            <a:chExt cx="372300" cy="372300"/>
          </a:xfrm>
        </p:grpSpPr>
        <p:sp>
          <p:nvSpPr>
            <p:cNvPr id="610" name="Google Shape;610;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1" name="Google Shape;611;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2" name="Google Shape;612;p65"/>
          <p:cNvGrpSpPr/>
          <p:nvPr/>
        </p:nvGrpSpPr>
        <p:grpSpPr>
          <a:xfrm>
            <a:off x="743708" y="2614380"/>
            <a:ext cx="372300" cy="372300"/>
            <a:chOff x="6172071" y="582117"/>
            <a:chExt cx="372300" cy="372300"/>
          </a:xfrm>
        </p:grpSpPr>
        <p:sp>
          <p:nvSpPr>
            <p:cNvPr id="613" name="Google Shape;613;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4" name="Google Shape;614;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5" name="Google Shape;615;p65"/>
          <p:cNvGrpSpPr/>
          <p:nvPr/>
        </p:nvGrpSpPr>
        <p:grpSpPr>
          <a:xfrm>
            <a:off x="7955759" y="2614398"/>
            <a:ext cx="372300" cy="372300"/>
            <a:chOff x="6172071" y="582117"/>
            <a:chExt cx="372300" cy="372300"/>
          </a:xfrm>
        </p:grpSpPr>
        <p:sp>
          <p:nvSpPr>
            <p:cNvPr id="616" name="Google Shape;616;p65"/>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17" name="Google Shape;617;p65"/>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618" name="Google Shape;618;p65"/>
          <p:cNvGrpSpPr/>
          <p:nvPr/>
        </p:nvGrpSpPr>
        <p:grpSpPr>
          <a:xfrm>
            <a:off x="4385852" y="3885373"/>
            <a:ext cx="372300" cy="372300"/>
            <a:chOff x="6192365" y="1098867"/>
            <a:chExt cx="372300" cy="372300"/>
          </a:xfrm>
        </p:grpSpPr>
        <p:sp>
          <p:nvSpPr>
            <p:cNvPr id="619" name="Google Shape;619;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0" name="Google Shape;620;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621" name="Google Shape;621;p65"/>
          <p:cNvGrpSpPr/>
          <p:nvPr/>
        </p:nvGrpSpPr>
        <p:grpSpPr>
          <a:xfrm>
            <a:off x="7991828" y="3885373"/>
            <a:ext cx="372300" cy="372300"/>
            <a:chOff x="6192365" y="1098867"/>
            <a:chExt cx="372300" cy="372300"/>
          </a:xfrm>
        </p:grpSpPr>
        <p:sp>
          <p:nvSpPr>
            <p:cNvPr id="622" name="Google Shape;622;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3" name="Google Shape;623;p65"/>
            <p:cNvPicPr preferRelativeResize="0"/>
            <p:nvPr/>
          </p:nvPicPr>
          <p:blipFill rotWithShape="1">
            <a:blip r:embed="rId7">
              <a:alphaModFix/>
            </a:blip>
            <a:srcRect b="2606" l="0" r="0" t="2606"/>
            <a:stretch/>
          </p:blipFill>
          <p:spPr>
            <a:xfrm>
              <a:off x="6282297" y="1180612"/>
              <a:ext cx="208800" cy="208800"/>
            </a:xfrm>
            <a:prstGeom prst="rect">
              <a:avLst/>
            </a:prstGeom>
            <a:noFill/>
            <a:ln>
              <a:noFill/>
            </a:ln>
          </p:spPr>
        </p:pic>
      </p:grpSp>
      <p:grpSp>
        <p:nvGrpSpPr>
          <p:cNvPr id="624" name="Google Shape;624;p65"/>
          <p:cNvGrpSpPr/>
          <p:nvPr/>
        </p:nvGrpSpPr>
        <p:grpSpPr>
          <a:xfrm>
            <a:off x="779877" y="3885373"/>
            <a:ext cx="372300" cy="372300"/>
            <a:chOff x="6192365" y="1098867"/>
            <a:chExt cx="372300" cy="372300"/>
          </a:xfrm>
        </p:grpSpPr>
        <p:sp>
          <p:nvSpPr>
            <p:cNvPr id="625" name="Google Shape;625;p65"/>
            <p:cNvSpPr/>
            <p:nvPr/>
          </p:nvSpPr>
          <p:spPr>
            <a:xfrm>
              <a:off x="6192365" y="1098867"/>
              <a:ext cx="372300" cy="3723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26" name="Google Shape;626;p65"/>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
        <p:nvSpPr>
          <p:cNvPr id="627" name="Google Shape;627;p65"/>
          <p:cNvSpPr txBox="1"/>
          <p:nvPr/>
        </p:nvSpPr>
        <p:spPr>
          <a:xfrm>
            <a:off x="38075" y="4211950"/>
            <a:ext cx="1803000" cy="2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Welcome &amp; Introductions</a:t>
            </a:r>
            <a:endParaRPr sz="1100">
              <a:solidFill>
                <a:srgbClr val="013D5C"/>
              </a:solidFill>
              <a:latin typeface="Noto Sans"/>
              <a:ea typeface="Noto Sans"/>
              <a:cs typeface="Noto Sans"/>
              <a:sym typeface="Noto Sans"/>
            </a:endParaRPr>
          </a:p>
          <a:p>
            <a:pPr indent="0" lvl="0" marL="0" marR="0" rtl="0" algn="ctr">
              <a:lnSpc>
                <a:spcPct val="100000"/>
              </a:lnSpc>
              <a:spcBef>
                <a:spcPts val="0"/>
              </a:spcBef>
              <a:spcAft>
                <a:spcPts val="0"/>
              </a:spcAft>
              <a:buClr>
                <a:srgbClr val="000000"/>
              </a:buClr>
              <a:buSzPts val="1200"/>
              <a:buFont typeface="Arial"/>
              <a:buNone/>
              <a:defRPr sz="1100">
                <a:solidFill>
                  <a:srgbClr val="013D5C"/>
                </a:solidFill>
                <a:latin typeface="Noto Sans"/>
                <a:ea typeface="Noto Sans"/>
                <a:cs typeface="Noto Sans"/>
                <a:sym typeface="Noto Sans"/>
              </a:defRPr>
            </a:pPr>
            <a:r>
              <a:t>(10 min) </a:t>
            </a:r>
            <a:endParaRPr sz="1100">
              <a:solidFill>
                <a:srgbClr val="013D5C"/>
              </a:solidFill>
              <a:latin typeface="Noto Sans"/>
              <a:ea typeface="Noto Sans"/>
              <a:cs typeface="Noto Sans"/>
              <a:sym typeface="Noto Sans"/>
            </a:endParaRPr>
          </a:p>
        </p:txBody>
      </p:sp>
      <p:cxnSp>
        <p:nvCxnSpPr>
          <p:cNvPr id="628" name="Google Shape;628;p65"/>
          <p:cNvCxnSpPr/>
          <p:nvPr/>
        </p:nvCxnSpPr>
        <p:spPr>
          <a:xfrm>
            <a:off x="1841113" y="1565750"/>
            <a:ext cx="0" cy="32541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65"/>
          <p:cNvCxnSpPr/>
          <p:nvPr/>
        </p:nvCxnSpPr>
        <p:spPr>
          <a:xfrm flipH="1">
            <a:off x="3637525" y="1528325"/>
            <a:ext cx="4800" cy="33000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65"/>
          <p:cNvCxnSpPr/>
          <p:nvPr/>
        </p:nvCxnSpPr>
        <p:spPr>
          <a:xfrm>
            <a:off x="5443675" y="1461350"/>
            <a:ext cx="8700" cy="33585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65"/>
          <p:cNvCxnSpPr/>
          <p:nvPr/>
        </p:nvCxnSpPr>
        <p:spPr>
          <a:xfrm>
            <a:off x="7262338" y="1461350"/>
            <a:ext cx="8700" cy="33585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65"/>
          <p:cNvSpPr/>
          <p:nvPr/>
        </p:nvSpPr>
        <p:spPr>
          <a:xfrm>
            <a:off x="89850" y="1702613"/>
            <a:ext cx="1680000" cy="87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sp>
        <p:nvSpPr>
          <p:cNvPr id="633" name="Google Shape;633;p65"/>
          <p:cNvSpPr/>
          <p:nvPr/>
        </p:nvSpPr>
        <p:spPr>
          <a:xfrm>
            <a:off x="95725" y="3759725"/>
            <a:ext cx="8808000" cy="111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cxnSp>
        <p:nvCxnSpPr>
          <p:cNvPr id="634" name="Google Shape;634;p65"/>
          <p:cNvCxnSpPr>
            <a:stCxn id="632" idx="3"/>
            <a:endCxn id="635" idx="1"/>
          </p:cNvCxnSpPr>
          <p:nvPr/>
        </p:nvCxnSpPr>
        <p:spPr>
          <a:xfrm>
            <a:off x="1769850" y="2142263"/>
            <a:ext cx="333300" cy="215700"/>
          </a:xfrm>
          <a:prstGeom prst="straightConnector1">
            <a:avLst/>
          </a:prstGeom>
          <a:noFill/>
          <a:ln cap="flat" cmpd="sng" w="28575">
            <a:solidFill>
              <a:schemeClr val="accent2"/>
            </a:solidFill>
            <a:prstDash val="solid"/>
            <a:round/>
            <a:headEnd len="med" w="med" type="none"/>
            <a:tailEnd len="med" w="med" type="none"/>
          </a:ln>
        </p:spPr>
      </p:cxnSp>
      <p:sp>
        <p:nvSpPr>
          <p:cNvPr id="635" name="Google Shape;635;p65"/>
          <p:cNvSpPr txBox="1"/>
          <p:nvPr/>
        </p:nvSpPr>
        <p:spPr>
          <a:xfrm>
            <a:off x="2103025" y="1834463"/>
            <a:ext cx="2162100" cy="10467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You’ll need: Facilitator Manual and Slides, and Crianza con Conciencia+ Chatbot</a:t>
            </a:r>
          </a:p>
        </p:txBody>
      </p:sp>
      <p:cxnSp>
        <p:nvCxnSpPr>
          <p:cNvPr id="636" name="Google Shape;636;p65"/>
          <p:cNvCxnSpPr>
            <a:stCxn id="633" idx="0"/>
            <a:endCxn id="637" idx="2"/>
          </p:cNvCxnSpPr>
          <p:nvPr/>
        </p:nvCxnSpPr>
        <p:spPr>
          <a:xfrm flipH="1" rot="10800000">
            <a:off x="4499725" y="2706725"/>
            <a:ext cx="2992500" cy="1053000"/>
          </a:xfrm>
          <a:prstGeom prst="straightConnector1">
            <a:avLst/>
          </a:prstGeom>
          <a:noFill/>
          <a:ln cap="flat" cmpd="sng" w="28575">
            <a:solidFill>
              <a:schemeClr val="accent2"/>
            </a:solidFill>
            <a:prstDash val="solid"/>
            <a:round/>
            <a:headEnd len="med" w="med" type="none"/>
            <a:tailEnd len="med" w="med" type="none"/>
          </a:ln>
        </p:spPr>
      </p:cxnSp>
      <p:sp>
        <p:nvSpPr>
          <p:cNvPr id="637" name="Google Shape;637;p65"/>
          <p:cNvSpPr txBox="1"/>
          <p:nvPr/>
        </p:nvSpPr>
        <p:spPr>
          <a:xfrm>
            <a:off x="6202025" y="1875375"/>
            <a:ext cx="2580300" cy="8313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You’ll need: Formando Conciencia+ App and WhatsApp group with parents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3" name="Google Shape;643;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Overview of Facilitator Training Workshop</a:t>
            </a:r>
            <a:endParaRPr b="0" i="0" sz="1400" u="none" cap="none" strike="noStrike">
              <a:solidFill>
                <a:srgbClr val="000000"/>
              </a:solidFill>
              <a:latin typeface="Arial"/>
              <a:ea typeface="Arial"/>
              <a:cs typeface="Arial"/>
              <a:sym typeface="Arial"/>
            </a:endParaRPr>
          </a:p>
        </p:txBody>
      </p:sp>
      <p:sp>
        <p:nvSpPr>
          <p:cNvPr id="644" name="Google Shape;644;p66"/>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At the end of the workshop, you will  be able to:</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Articulate the purpose of the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Use and train parents on the Crianza con Conciencia chatbot technology.</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Deliver the in-person onboarding session.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Use Formando Conciencia+ App to connect parents’ unique identifier, and report attendance.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Facilitator chat sessions on self-talk and stress.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Provide parents support with troubleshooting and safeguarding.</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Receive a certificate for participating in the training workshop</a:t>
            </a:r>
            <a:endParaRPr sz="1300">
              <a:solidFill>
                <a:srgbClr val="0B4060"/>
              </a:solidFill>
            </a:endParaRPr>
          </a:p>
          <a:p>
            <a:pPr indent="0" lvl="0" marL="0" marR="0" rtl="0" algn="l">
              <a:lnSpc>
                <a:spcPct val="100000"/>
              </a:lnSpc>
              <a:spcBef>
                <a:spcPts val="1000"/>
              </a:spcBef>
              <a:spcAft>
                <a:spcPts val="1000"/>
              </a:spcAft>
              <a:buNone/>
            </a:pPr>
            <a:endParaRPr b="0" i="0" sz="1600" u="none" cap="none" strike="noStrike">
              <a:solidFill>
                <a:srgbClr val="123D5D"/>
              </a:solidFill>
              <a:latin typeface="Arial"/>
              <a:ea typeface="Arial"/>
              <a:cs typeface="Arial"/>
              <a:sym typeface="Arial"/>
            </a:endParaRPr>
          </a:p>
        </p:txBody>
      </p:sp>
      <p:pic>
        <p:nvPicPr>
          <p:cNvPr id="645" name="Google Shape;645;p66"/>
          <p:cNvPicPr preferRelativeResize="0"/>
          <p:nvPr/>
        </p:nvPicPr>
        <p:blipFill rotWithShape="1">
          <a:blip r:embed="rId3">
            <a:alphaModFix/>
          </a:blip>
          <a:srcRect b="0" l="12502" r="12495" t="0"/>
          <a:stretch/>
        </p:blipFill>
        <p:spPr>
          <a:xfrm>
            <a:off x="5386882" y="828892"/>
            <a:ext cx="3210600" cy="3210600"/>
          </a:xfrm>
          <a:prstGeom prst="ellipse">
            <a:avLst/>
          </a:prstGeom>
          <a:noFill/>
          <a:ln>
            <a:noFill/>
          </a:ln>
        </p:spPr>
      </p:pic>
      <p:sp>
        <p:nvSpPr>
          <p:cNvPr id="646" name="Google Shape;646;p66"/>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7" name="Google Shape;647;p66"/>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8" name="Google Shape;648;p66"/>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defRPr>
                <a:solidFill>
                  <a:schemeClr val="lt1"/>
                </a:solidFill>
              </a:defRPr>
            </a:pPr>
            <a:r>
              <a:t>º</a:t>
            </a:r>
            <a:endParaRPr b="0" i="0" sz="1400" u="none" cap="none" strike="noStrike">
              <a:solidFill>
                <a:schemeClr val="lt1"/>
              </a:solidFill>
              <a:latin typeface="Arial"/>
              <a:ea typeface="Arial"/>
              <a:cs typeface="Arial"/>
              <a:sym typeface="Arial"/>
            </a:endParaRPr>
          </a:p>
        </p:txBody>
      </p:sp>
      <p:sp>
        <p:nvSpPr>
          <p:cNvPr id="654" name="Google Shape;654;p67"/>
          <p:cNvSpPr txBox="1"/>
          <p:nvPr/>
        </p:nvSpPr>
        <p:spPr>
          <a:xfrm>
            <a:off x="-18578"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de la Capacitación de Facilitadores</a:t>
            </a:r>
            <a:endParaRPr b="0" i="0" sz="1400" u="none" cap="none" strike="noStrike">
              <a:solidFill>
                <a:srgbClr val="000000"/>
              </a:solidFill>
              <a:latin typeface="Arial"/>
              <a:ea typeface="Arial"/>
              <a:cs typeface="Arial"/>
              <a:sym typeface="Arial"/>
            </a:endParaRPr>
          </a:p>
        </p:txBody>
      </p:sp>
      <p:sp>
        <p:nvSpPr>
          <p:cNvPr id="655" name="Google Shape;655;p67"/>
          <p:cNvSpPr txBox="1"/>
          <p:nvPr/>
        </p:nvSpPr>
        <p:spPr>
          <a:xfrm>
            <a:off x="6923150" y="264675"/>
            <a:ext cx="20685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Agenda Día 1: </a:t>
            </a:r>
            <a:endParaRPr b="0" i="0" sz="1600" u="none" cap="none" strike="noStrike">
              <a:solidFill>
                <a:srgbClr val="DB3514"/>
              </a:solidFill>
              <a:latin typeface="Arial"/>
              <a:ea typeface="Arial"/>
              <a:cs typeface="Arial"/>
              <a:sym typeface="Arial"/>
            </a:endParaRPr>
          </a:p>
        </p:txBody>
      </p:sp>
      <p:graphicFrame>
        <p:nvGraphicFramePr>
          <p:cNvPr id="656" name="Google Shape;656;p67"/>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12:00-12:55</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1: Introducción al Programa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Bienvenida y Presentaciones</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Resumen de la Capacitación de Facilitadores y del Programa Crianza con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2: Aceptar, Explorar, Conectar, Practicar</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Estrategia para Facilitar el Grupo y conversaciones en Chat</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12:55-13:00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13:00-13:55</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3: Demostración en vivo de la Sesión de Integración</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Introducción a la Sesión de Integración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Demostración en vivo de del Programa CC+ en WA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4: Configuración de la aplicación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Introducción a la App Formando Conciencia+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Descripciónde la interfaz de la App Formando Conciencia+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13:55-14:00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Despedida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Reflexión</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 para casa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62" name="Google Shape;662;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Overview of Facilitator Training Workshop</a:t>
            </a:r>
            <a:endParaRPr b="0" i="0" sz="1400" u="none" cap="none" strike="noStrike">
              <a:solidFill>
                <a:srgbClr val="000000"/>
              </a:solidFill>
              <a:latin typeface="Arial"/>
              <a:ea typeface="Arial"/>
              <a:cs typeface="Arial"/>
              <a:sym typeface="Arial"/>
            </a:endParaRPr>
          </a:p>
        </p:txBody>
      </p:sp>
      <p:sp>
        <p:nvSpPr>
          <p:cNvPr id="663" name="Google Shape;663;p68"/>
          <p:cNvSpPr txBox="1"/>
          <p:nvPr/>
        </p:nvSpPr>
        <p:spPr>
          <a:xfrm>
            <a:off x="6818350" y="264675"/>
            <a:ext cx="20493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Agenda for Day 2: </a:t>
            </a:r>
            <a:endParaRPr b="0" i="0" sz="1600" u="none" cap="none" strike="noStrike">
              <a:solidFill>
                <a:srgbClr val="123D5D"/>
              </a:solidFill>
              <a:latin typeface="Arial"/>
              <a:ea typeface="Arial"/>
              <a:cs typeface="Arial"/>
              <a:sym typeface="Arial"/>
            </a:endParaRPr>
          </a:p>
        </p:txBody>
      </p:sp>
      <p:graphicFrame>
        <p:nvGraphicFramePr>
          <p:cNvPr id="664" name="Google Shape;664;p68"/>
          <p:cNvGraphicFramePr/>
          <p:nvPr/>
        </p:nvGraphicFramePr>
        <p:xfrm>
          <a:off x="239988" y="819150"/>
          <a:ext cx="3000000" cy="3000000"/>
        </p:xfrm>
        <a:graphic>
          <a:graphicData uri="http://schemas.openxmlformats.org/drawingml/2006/table">
            <a:tbl>
              <a:tblPr>
                <a:noFill/>
                <a:tableStyleId>{14496B87-5704-4777-A86E-75ADE45BAD4F}</a:tableStyleId>
              </a:tblPr>
              <a:tblGrid>
                <a:gridCol w="1039300"/>
                <a:gridCol w="2759600"/>
                <a:gridCol w="4865125"/>
              </a:tblGrid>
              <a:tr h="2413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12:00-12:40</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5: Preparación para la sesión de Chat automatizado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pPr>
                      <a: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defRPr b="1" sz="1200">
                          <a:solidFill>
                            <a:srgbClr val="113D5C"/>
                          </a:solidFill>
                        </a:defRPr>
                      </a:pPr>
                      <a: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defRPr sz="1200">
                          <a:solidFill>
                            <a:srgbClr val="113D5C"/>
                          </a:solidFill>
                        </a:defRPr>
                      </a:pPr>
                      <a: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pPr>
                      <a: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13:20-13:50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¿Qué es? Cómo proceder en la virtualidad y presencial</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13:50-14:00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Clausura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668" name="Shape 668"/>
        <p:cNvGrpSpPr/>
        <p:nvPr/>
      </p:nvGrpSpPr>
      <p:grpSpPr>
        <a:xfrm>
          <a:off x="0" y="0"/>
          <a:ext cx="0" cy="0"/>
          <a:chOff x="0" y="0"/>
          <a:chExt cx="0" cy="0"/>
        </a:xfrm>
      </p:grpSpPr>
      <p:sp>
        <p:nvSpPr>
          <p:cNvPr id="669" name="Google Shape;669;p69"/>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2: Accept, Explore, Connect, Practise</a:t>
            </a:r>
            <a:endParaRPr b="1" sz="50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5" name="Google Shape;675;p7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676" name="Google Shape;676;p7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677" name="Google Shape;677;p70"/>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300">
              <a:solidFill>
                <a:srgbClr val="FFFFFF"/>
              </a:solidFill>
            </a:endParaRPr>
          </a:p>
          <a:p>
            <a:pPr indent="0" lvl="0" marL="152400" marR="0" rtl="0" algn="l">
              <a:lnSpc>
                <a:spcPct val="100000"/>
              </a:lnSpc>
              <a:spcBef>
                <a:spcPts val="0"/>
              </a:spcBef>
              <a:spcAft>
                <a:spcPts val="0"/>
              </a:spcAft>
              <a:buNone/>
              <a:defRPr sz="1300">
                <a:solidFill>
                  <a:srgbClr val="FFFFFF"/>
                </a:solidFill>
              </a:defRPr>
            </a:pPr>
            <a:r>
              <a:rPr b="1"/>
              <a:t>ACCEPT </a:t>
            </a:r>
            <a:r>
              <a:t>the participation and contribution of parents both physically and verbally </a:t>
            </a:r>
            <a:endParaRPr i="0" sz="1300" u="none" cap="none" strike="noStrike">
              <a:solidFill>
                <a:srgbClr val="FFFFFF"/>
              </a:solidFill>
            </a:endParaRPr>
          </a:p>
          <a:p>
            <a:pPr indent="0" lvl="0" marL="0" marR="0" rtl="0" algn="ctr">
              <a:lnSpc>
                <a:spcPct val="100000"/>
              </a:lnSpc>
              <a:spcBef>
                <a:spcPts val="0"/>
              </a:spcBef>
              <a:spcAft>
                <a:spcPts val="0"/>
              </a:spcAft>
              <a:buNone/>
            </a:pPr>
            <a:endParaRPr b="1" i="0" sz="2900" u="none" cap="none" strike="noStrike">
              <a:solidFill>
                <a:srgbClr val="FFFFFF"/>
              </a:solidFill>
              <a:latin typeface="Arial"/>
              <a:ea typeface="Arial"/>
              <a:cs typeface="Arial"/>
              <a:sym typeface="Arial"/>
            </a:endParaRPr>
          </a:p>
        </p:txBody>
      </p:sp>
      <p:sp>
        <p:nvSpPr>
          <p:cNvPr id="678" name="Google Shape;678;p70"/>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5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EXPLORE </a:t>
            </a:r>
            <a:r>
              <a:t>the experiences, attitudes, feelings, and challenges shared by parents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600" u="none" cap="none" strike="noStrike">
              <a:solidFill>
                <a:srgbClr val="FFFFFF"/>
              </a:solidFill>
              <a:latin typeface="Arial"/>
              <a:ea typeface="Arial"/>
              <a:cs typeface="Arial"/>
              <a:sym typeface="Arial"/>
            </a:endParaRPr>
          </a:p>
        </p:txBody>
      </p:sp>
      <p:sp>
        <p:nvSpPr>
          <p:cNvPr id="679" name="Google Shape;679;p70"/>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6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CONNECT </a:t>
            </a:r>
            <a:r>
              <a:t>the parents’ experience to a principle or lesson about positive parenting</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1000" u="none" cap="none" strike="noStrike">
              <a:solidFill>
                <a:srgbClr val="FFFFFF"/>
              </a:solidFill>
              <a:latin typeface="Arial"/>
              <a:ea typeface="Arial"/>
              <a:cs typeface="Arial"/>
              <a:sym typeface="Arial"/>
            </a:endParaRPr>
          </a:p>
        </p:txBody>
      </p:sp>
      <p:sp>
        <p:nvSpPr>
          <p:cNvPr id="680" name="Google Shape;680;p70"/>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1" name="Google Shape;681;p70"/>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2" name="Google Shape;682;p70"/>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683" name="Google Shape;683;p70"/>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defRPr sz="1300">
                <a:solidFill>
                  <a:srgbClr val="FFFFFF"/>
                </a:solidFill>
                <a:latin typeface="Roboto"/>
                <a:ea typeface="Roboto"/>
                <a:cs typeface="Roboto"/>
                <a:sym typeface="Roboto"/>
              </a:defRPr>
            </a:pPr>
            <a:r>
              <a:rPr b="1"/>
              <a:t>PRACTICE </a:t>
            </a:r>
            <a:r>
              <a:t>the new positive parenting skills at home. </a:t>
            </a:r>
            <a:endParaRPr i="0" sz="1000" u="none" cap="none" strike="noStrike">
              <a:solidFill>
                <a:srgbClr val="FFFFFF"/>
              </a:solidFill>
              <a:latin typeface="Roboto"/>
              <a:ea typeface="Roboto"/>
              <a:cs typeface="Roboto"/>
              <a:sym typeface="Roboto"/>
            </a:endParaRPr>
          </a:p>
        </p:txBody>
      </p:sp>
      <p:sp>
        <p:nvSpPr>
          <p:cNvPr id="684" name="Google Shape;684;p70"/>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685" name="Google Shape;685;p70"/>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686" name="Google Shape;686;p70"/>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687" name="Google Shape;687;p70"/>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688" name="Google Shape;688;p70"/>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2" name="Shape 692"/>
        <p:cNvGrpSpPr/>
        <p:nvPr/>
      </p:nvGrpSpPr>
      <p:grpSpPr>
        <a:xfrm>
          <a:off x="0" y="0"/>
          <a:ext cx="0" cy="0"/>
          <a:chOff x="0" y="0"/>
          <a:chExt cx="0" cy="0"/>
        </a:xfrm>
      </p:grpSpPr>
      <p:sp>
        <p:nvSpPr>
          <p:cNvPr id="693" name="Google Shape;693;p7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ACCEPT: Role Play </a:t>
            </a:r>
            <a:endParaRPr b="1" sz="5000">
              <a:solidFill>
                <a:schemeClr val="lt1"/>
              </a:solidFill>
            </a:endParaRPr>
          </a:p>
        </p:txBody>
      </p:sp>
      <p:pic>
        <p:nvPicPr>
          <p:cNvPr id="694" name="Google Shape;694;p7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79" name="Google Shape;279;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Noto Sans"/>
                <a:ea typeface="Noto Sans"/>
                <a:cs typeface="Noto Sans"/>
                <a:sym typeface="Noto Sans"/>
              </a:defRPr>
            </a:pPr>
            <a:r>
              <a:t>Reminders</a:t>
            </a:r>
            <a:endParaRPr i="0" sz="1400" u="none" cap="none" strike="noStrike">
              <a:solidFill>
                <a:srgbClr val="000000"/>
              </a:solidFill>
              <a:latin typeface="Noto Sans"/>
              <a:ea typeface="Noto Sans"/>
              <a:cs typeface="Noto Sans"/>
              <a:sym typeface="Noto Sans"/>
            </a:endParaRPr>
          </a:p>
        </p:txBody>
      </p:sp>
      <p:sp>
        <p:nvSpPr>
          <p:cNvPr id="280" name="Google Shape;280;p4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Please change your name to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defRPr sz="1800">
                <a:solidFill>
                  <a:schemeClr val="lt1"/>
                </a:solidFill>
                <a:latin typeface="Noto Sans Medium"/>
                <a:ea typeface="Noto Sans Medium"/>
                <a:cs typeface="Noto Sans Medium"/>
                <a:sym typeface="Noto Sans Medium"/>
              </a:defRPr>
            </a:pPr>
            <a:r>
              <a:t>Full Name | Organisation |City</a:t>
            </a:r>
            <a:endParaRPr sz="1800">
              <a:solidFill>
                <a:schemeClr val="lt1"/>
              </a:solidFill>
              <a:latin typeface="Noto Sans Medium"/>
              <a:ea typeface="Noto Sans Medium"/>
              <a:cs typeface="Noto Sans Medium"/>
              <a:sym typeface="Noto Sans Medium"/>
            </a:endParaRPr>
          </a:p>
        </p:txBody>
      </p:sp>
      <p:pic>
        <p:nvPicPr>
          <p:cNvPr id="281" name="Google Shape;281;p4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282" name="Google Shape;282;p4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Your audio is automatically muted when you enter the workshop. Please raise your hand if you want to speak. </a:t>
            </a:r>
            <a:endParaRPr sz="1800">
              <a:solidFill>
                <a:schemeClr val="lt1"/>
              </a:solidFill>
              <a:latin typeface="Noto Sans Medium"/>
              <a:ea typeface="Noto Sans Medium"/>
              <a:cs typeface="Noto Sans Medium"/>
              <a:sym typeface="Noto Sans Medium"/>
            </a:endParaRPr>
          </a:p>
        </p:txBody>
      </p:sp>
      <p:sp>
        <p:nvSpPr>
          <p:cNvPr id="283" name="Google Shape;283;p4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This session is recorded for documentation. By participating in the session, you are giving permission to be recorded. </a:t>
            </a:r>
            <a:endParaRPr sz="1800">
              <a:solidFill>
                <a:schemeClr val="lt1"/>
              </a:solidFill>
              <a:latin typeface="Noto Sans Medium"/>
              <a:ea typeface="Noto Sans Medium"/>
              <a:cs typeface="Noto Sans Medium"/>
              <a:sym typeface="Noto Sans Medium"/>
            </a:endParaRPr>
          </a:p>
        </p:txBody>
      </p:sp>
      <p:pic>
        <p:nvPicPr>
          <p:cNvPr id="284" name="Google Shape;284;p4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285" name="Google Shape;285;p4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98" name="Shape 698"/>
        <p:cNvGrpSpPr/>
        <p:nvPr/>
      </p:nvGrpSpPr>
      <p:grpSpPr>
        <a:xfrm>
          <a:off x="0" y="0"/>
          <a:ext cx="0" cy="0"/>
          <a:chOff x="0" y="0"/>
          <a:chExt cx="0" cy="0"/>
        </a:xfrm>
      </p:grpSpPr>
      <p:sp>
        <p:nvSpPr>
          <p:cNvPr id="699" name="Google Shape;699;p72"/>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ACCEPT: Pop Quiz </a:t>
            </a:r>
            <a:endParaRPr b="1" sz="5000">
              <a:solidFill>
                <a:schemeClr val="lt1"/>
              </a:solidFill>
            </a:endParaRPr>
          </a:p>
        </p:txBody>
      </p:sp>
      <p:pic>
        <p:nvPicPr>
          <p:cNvPr id="700" name="Google Shape;700;p72"/>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6" name="Google Shape;706;p7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07" name="Google Shape;707;p7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08" name="Google Shape;708;p7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ACCEPT </a:t>
            </a:r>
            <a: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709" name="Google Shape;709;p7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10" name="Google Shape;710;p7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11" name="Google Shape;711;p73"/>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HOW to ACCEPT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Physical gestures:</a:t>
            </a:r>
            <a:r>
              <a:t> Nodding, smiling, leaning forward, looking at the participant, eye contact,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Nonverbal vocalisation:</a:t>
            </a:r>
            <a:r>
              <a:t> Mmmm…, Uh-huh,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Verbal statements:</a:t>
            </a:r>
            <a:r>
              <a:t> Using the participant’s name, thanking the participant, praising the contribution,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Using reflexive statements: </a:t>
            </a:r>
            <a:r>
              <a:t>Paraphrasing or repeating what the participant said to show that you really heard them. This is a key aspect of active listening!</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4"/>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7" name="Google Shape;717;p7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18" name="Google Shape;718;p7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19" name="Google Shape;719;p74"/>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ACCEPT </a:t>
            </a:r>
            <a:r>
              <a:t>the participation and contribution of parents both physically and verbally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720" name="Google Shape;720;p74"/>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21" name="Google Shape;721;p74"/>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722" name="Google Shape;722;p74"/>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WHY to ACCEPT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Makes parents feel welcome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Encourages people to participate more, especially those who are shy</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Shows that you respect and value their responses and contributions as important</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defRPr>
                <a:solidFill>
                  <a:srgbClr val="0B4060"/>
                </a:solidFill>
              </a:defRPr>
            </a:pPr>
            <a:r>
              <a:t>Builds trust and a positive relationship between you and the parents</a:t>
            </a:r>
            <a:endParaRPr sz="1500">
              <a:solidFill>
                <a:srgbClr val="123D5D"/>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26" name="Shape 726"/>
        <p:cNvGrpSpPr/>
        <p:nvPr/>
      </p:nvGrpSpPr>
      <p:grpSpPr>
        <a:xfrm>
          <a:off x="0" y="0"/>
          <a:ext cx="0" cy="0"/>
          <a:chOff x="0" y="0"/>
          <a:chExt cx="0" cy="0"/>
        </a:xfrm>
      </p:grpSpPr>
      <p:sp>
        <p:nvSpPr>
          <p:cNvPr id="727" name="Google Shape;727;p7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EXPLORE: Role Play </a:t>
            </a:r>
            <a:endParaRPr b="1" sz="5000">
              <a:solidFill>
                <a:schemeClr val="lt1"/>
              </a:solidFill>
            </a:endParaRPr>
          </a:p>
        </p:txBody>
      </p:sp>
      <p:pic>
        <p:nvPicPr>
          <p:cNvPr id="728" name="Google Shape;728;p7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32" name="Shape 732"/>
        <p:cNvGrpSpPr/>
        <p:nvPr/>
      </p:nvGrpSpPr>
      <p:grpSpPr>
        <a:xfrm>
          <a:off x="0" y="0"/>
          <a:ext cx="0" cy="0"/>
          <a:chOff x="0" y="0"/>
          <a:chExt cx="0" cy="0"/>
        </a:xfrm>
      </p:grpSpPr>
      <p:sp>
        <p:nvSpPr>
          <p:cNvPr id="733" name="Google Shape;733;p76"/>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EXPLORE: Pop Quiz </a:t>
            </a:r>
            <a:endParaRPr b="1" sz="5000">
              <a:solidFill>
                <a:schemeClr val="lt1"/>
              </a:solidFill>
            </a:endParaRPr>
          </a:p>
        </p:txBody>
      </p:sp>
      <p:pic>
        <p:nvPicPr>
          <p:cNvPr id="734" name="Google Shape;734;p76"/>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40" name="Google Shape;740;p7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41" name="Google Shape;741;p7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42" name="Google Shape;742;p77"/>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HOW to EXPLORE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Ask Open-ended questions: Who, what, when, where, why, and how;</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Ask questions that elicit more details: Tell me more…. Can you be more specific? What do you mean?</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Ask questions about the perspective of the girl, boy or teen as well as the parent;</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Ask questions about emotions of parents and boys, girls, or teens;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Ask about any challenges that they experience at home;</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743" name="Google Shape;743;p7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EXPLORE </a:t>
            </a:r>
            <a: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744" name="Google Shape;744;p7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45" name="Google Shape;745;p7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8"/>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51" name="Google Shape;751;p78"/>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52" name="Google Shape;752;p7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53" name="Google Shape;753;p78"/>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WHY to EXPLORE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Gets a more complete picture of what exactly happened at home or what a parent is thinking;</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Helps parents describe their experience and see it from a different perspective;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Helps parents understand why they or their boys, girls, or teens responded in a specific situation;</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Helps parents become more aware of the impact of their decisions and behaviours and think critically about their parenting;</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Helps parents share their challenges, understand why the challenge occurred, and identify possible solutions to their challenges.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754" name="Google Shape;754;p78"/>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EXPLORE </a:t>
            </a:r>
            <a:r>
              <a:t>the experiences, attitudes, feelings, and challenges shared by parents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755" name="Google Shape;755;p78"/>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56" name="Google Shape;756;p78"/>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0" name="Shape 760"/>
        <p:cNvGrpSpPr/>
        <p:nvPr/>
      </p:nvGrpSpPr>
      <p:grpSpPr>
        <a:xfrm>
          <a:off x="0" y="0"/>
          <a:ext cx="0" cy="0"/>
          <a:chOff x="0" y="0"/>
          <a:chExt cx="0" cy="0"/>
        </a:xfrm>
      </p:grpSpPr>
      <p:sp>
        <p:nvSpPr>
          <p:cNvPr id="761" name="Google Shape;761;p7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CONNECT: Role Play </a:t>
            </a:r>
            <a:endParaRPr b="1" sz="5000">
              <a:solidFill>
                <a:schemeClr val="lt1"/>
              </a:solidFill>
            </a:endParaRPr>
          </a:p>
        </p:txBody>
      </p:sp>
      <p:pic>
        <p:nvPicPr>
          <p:cNvPr id="762" name="Google Shape;762;p7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766" name="Shape 766"/>
        <p:cNvGrpSpPr/>
        <p:nvPr/>
      </p:nvGrpSpPr>
      <p:grpSpPr>
        <a:xfrm>
          <a:off x="0" y="0"/>
          <a:ext cx="0" cy="0"/>
          <a:chOff x="0" y="0"/>
          <a:chExt cx="0" cy="0"/>
        </a:xfrm>
      </p:grpSpPr>
      <p:sp>
        <p:nvSpPr>
          <p:cNvPr id="767" name="Google Shape;767;p8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CONNECT: Pop Quiz </a:t>
            </a:r>
            <a:endParaRPr b="1" sz="5000">
              <a:solidFill>
                <a:schemeClr val="lt1"/>
              </a:solidFill>
            </a:endParaRPr>
          </a:p>
        </p:txBody>
      </p:sp>
      <p:pic>
        <p:nvPicPr>
          <p:cNvPr id="768" name="Google Shape;768;p80"/>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74" name="Google Shape;774;p8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75" name="Google Shape;775;p8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76" name="Google Shape;776;p81"/>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HOW to CONNECT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Explore how their experience might relate to their lives or relationship with their children;</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Explore how their experience might relate to some of the principles or skills that they are learning during the programme;</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Explore why this might be important or beneficial to them as parents;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Explore why this might be important or beneficial to their children;</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777" name="Google Shape;777;p8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CONNECT </a:t>
            </a:r>
            <a: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778" name="Google Shape;778;p8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79" name="Google Shape;779;p8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91" name="Google Shape;291;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latin typeface="Noto Sans"/>
                <a:ea typeface="Noto Sans"/>
                <a:cs typeface="Noto Sans"/>
                <a:sym typeface="Noto Sans"/>
              </a:defRPr>
            </a:pPr>
            <a:r>
              <a:t>Reminders</a:t>
            </a:r>
            <a:endParaRPr b="1" sz="2400">
              <a:solidFill>
                <a:schemeClr val="lt1"/>
              </a:solidFill>
              <a:latin typeface="Delicious Handrawn"/>
              <a:ea typeface="Delicious Handrawn"/>
              <a:cs typeface="Delicious Handrawn"/>
              <a:sym typeface="Delicious Handrawn"/>
            </a:endParaRPr>
          </a:p>
        </p:txBody>
      </p:sp>
      <p:pic>
        <p:nvPicPr>
          <p:cNvPr id="292" name="Google Shape;292;p4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293" name="Google Shape;293;p4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294" name="Google Shape;294;p4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Use </a:t>
            </a:r>
            <a:r>
              <a:rPr b="1"/>
              <a:t>Chat </a:t>
            </a:r>
            <a:r>
              <a:t>to respond to the questions asked by the trainer </a:t>
            </a:r>
            <a:endParaRPr sz="1800">
              <a:latin typeface="Noto Sans"/>
              <a:ea typeface="Noto Sans"/>
              <a:cs typeface="Noto Sans"/>
              <a:sym typeface="Noto Sans"/>
            </a:endParaRPr>
          </a:p>
        </p:txBody>
      </p:sp>
      <p:cxnSp>
        <p:nvCxnSpPr>
          <p:cNvPr id="295" name="Google Shape;295;p46"/>
          <p:cNvCxnSpPr>
            <a:endCxn id="294"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296" name="Google Shape;296;p4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In the </a:t>
            </a:r>
            <a:r>
              <a:rPr b="1"/>
              <a:t>Q&amp;A </a:t>
            </a:r>
            <a:r>
              <a:t>box, type the questions you would like to ask the trainer about the Crianza con Conciencia+</a:t>
            </a:r>
            <a:endParaRPr sz="1800">
              <a:latin typeface="Noto Sans"/>
              <a:ea typeface="Noto Sans"/>
              <a:cs typeface="Noto Sans"/>
              <a:sym typeface="Noto Sans"/>
            </a:endParaRPr>
          </a:p>
        </p:txBody>
      </p:sp>
      <p:cxnSp>
        <p:nvCxnSpPr>
          <p:cNvPr id="297" name="Google Shape;297;p46"/>
          <p:cNvCxnSpPr>
            <a:endCxn id="296"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5" name="Google Shape;785;p8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86" name="Google Shape;786;p8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87" name="Google Shape;787;p82"/>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WHY to CONNECT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Helps parents understand the reasons why they might want to try using a specific skill in their own words;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Helps parents understand the benefits to themselves and their children;</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Strengthens buy-in or acceptance of a specific parenting skill.</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788" name="Google Shape;788;p82"/>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CONNECT </a:t>
            </a:r>
            <a:r>
              <a:t>the parents’ experience to a principle or lesson about positive parenting</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789" name="Google Shape;789;p82"/>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790" name="Google Shape;790;p82"/>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96" name="Google Shape;796;p8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797" name="Google Shape;797;p8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798" name="Google Shape;798;p83"/>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PRACTICE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0" lvl="0" marL="0" rtl="0" algn="just">
              <a:lnSpc>
                <a:spcPct val="115000"/>
              </a:lnSpc>
              <a:spcBef>
                <a:spcPts val="0"/>
              </a:spcBef>
              <a:spcAft>
                <a:spcPts val="0"/>
              </a:spcAft>
              <a:buNone/>
              <a:defRPr sz="1500">
                <a:solidFill>
                  <a:srgbClr val="0B4060"/>
                </a:solidFill>
              </a:defRPr>
            </a:pPr>
            <a:r>
              <a:t>Home activities in the Crianza con Conciencia chatbot encourage parents to practice parenting skills daily.</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It builds confidence in applying new skills;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It allows parents to rehearse new skills with the support and guidance of facilitators;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defRPr sz="1500">
                <a:solidFill>
                  <a:srgbClr val="0B4060"/>
                </a:solidFill>
              </a:defRPr>
            </a:pPr>
            <a:r>
              <a:t>It strengthens buy-in or acceptance of a specific parenting skill.</a:t>
            </a:r>
            <a:endParaRPr sz="1900">
              <a:solidFill>
                <a:srgbClr val="123D5D"/>
              </a:solidFill>
            </a:endParaRPr>
          </a:p>
        </p:txBody>
      </p:sp>
      <p:sp>
        <p:nvSpPr>
          <p:cNvPr id="799" name="Google Shape;799;p83"/>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PRACTICE </a:t>
            </a:r>
            <a:r>
              <a:t>the new positive parenting skills at home. </a:t>
            </a:r>
            <a:endParaRPr i="0" sz="900" u="none" cap="none" strike="noStrike">
              <a:solidFill>
                <a:srgbClr val="FFFFFF"/>
              </a:solidFill>
              <a:latin typeface="Roboto"/>
              <a:ea typeface="Roboto"/>
              <a:cs typeface="Roboto"/>
              <a:sym typeface="Roboto"/>
            </a:endParaRPr>
          </a:p>
        </p:txBody>
      </p:sp>
      <p:sp>
        <p:nvSpPr>
          <p:cNvPr id="800" name="Google Shape;800;p83"/>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801" name="Google Shape;801;p83"/>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802" name="Google Shape;802;p83"/>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i="1"/>
            </a:pPr>
            <a:r>
              <a:t>Share in the chat how will you PRACTICE the facilitation skills for Crianza con Conciencia</a:t>
            </a:r>
            <a:endParaRPr i="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06" name="Shape 806"/>
        <p:cNvGrpSpPr/>
        <p:nvPr/>
      </p:nvGrpSpPr>
      <p:grpSpPr>
        <a:xfrm>
          <a:off x="0" y="0"/>
          <a:ext cx="0" cy="0"/>
          <a:chOff x="0" y="0"/>
          <a:chExt cx="0" cy="0"/>
        </a:xfrm>
      </p:grpSpPr>
      <p:sp>
        <p:nvSpPr>
          <p:cNvPr id="807" name="Google Shape;807;p8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PRACTISE: Role Play </a:t>
            </a:r>
            <a:endParaRPr b="1" sz="5000">
              <a:solidFill>
                <a:schemeClr val="lt1"/>
              </a:solidFill>
            </a:endParaRPr>
          </a:p>
        </p:txBody>
      </p:sp>
      <p:pic>
        <p:nvPicPr>
          <p:cNvPr id="808" name="Google Shape;808;p84"/>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12" name="Shape 812"/>
        <p:cNvGrpSpPr/>
        <p:nvPr/>
      </p:nvGrpSpPr>
      <p:grpSpPr>
        <a:xfrm>
          <a:off x="0" y="0"/>
          <a:ext cx="0" cy="0"/>
          <a:chOff x="0" y="0"/>
          <a:chExt cx="0" cy="0"/>
        </a:xfrm>
      </p:grpSpPr>
      <p:sp>
        <p:nvSpPr>
          <p:cNvPr id="813" name="Google Shape;813;p8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Let’s get moving! </a:t>
            </a:r>
            <a:br>
              <a:rPr b="1" lang="en-US" sz="5000">
                <a:solidFill>
                  <a:schemeClr val="lt1"/>
                </a:solidFill>
              </a:rPr>
            </a:br>
            <a:endParaRPr b="1" sz="5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817" name="Shape 817"/>
        <p:cNvGrpSpPr/>
        <p:nvPr/>
      </p:nvGrpSpPr>
      <p:grpSpPr>
        <a:xfrm>
          <a:off x="0" y="0"/>
          <a:ext cx="0" cy="0"/>
          <a:chOff x="0" y="0"/>
          <a:chExt cx="0" cy="0"/>
        </a:xfrm>
      </p:grpSpPr>
      <p:sp>
        <p:nvSpPr>
          <p:cNvPr id="818" name="Google Shape;818;p8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3: Live Demo of the Onboarding Session</a:t>
            </a:r>
            <a:endParaRPr b="1" sz="50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822" name="Shape 822"/>
        <p:cNvGrpSpPr/>
        <p:nvPr/>
      </p:nvGrpSpPr>
      <p:grpSpPr>
        <a:xfrm>
          <a:off x="0" y="0"/>
          <a:ext cx="0" cy="0"/>
          <a:chOff x="0" y="0"/>
          <a:chExt cx="0" cy="0"/>
        </a:xfrm>
      </p:grpSpPr>
      <p:pic>
        <p:nvPicPr>
          <p:cNvPr id="823" name="Google Shape;823;p87"/>
          <p:cNvPicPr preferRelativeResize="0"/>
          <p:nvPr/>
        </p:nvPicPr>
        <p:blipFill>
          <a:blip r:embed="rId3">
            <a:alphaModFix/>
          </a:blip>
          <a:stretch>
            <a:fillRect/>
          </a:stretch>
        </p:blipFill>
        <p:spPr>
          <a:xfrm>
            <a:off x="3360500" y="877575"/>
            <a:ext cx="2215375" cy="2215375"/>
          </a:xfrm>
          <a:prstGeom prst="rect">
            <a:avLst/>
          </a:prstGeom>
          <a:noFill/>
          <a:ln>
            <a:noFill/>
          </a:ln>
        </p:spPr>
      </p:pic>
      <p:sp>
        <p:nvSpPr>
          <p:cNvPr id="824" name="Google Shape;824;p87"/>
          <p:cNvSpPr txBox="1"/>
          <p:nvPr/>
        </p:nvSpPr>
        <p:spPr>
          <a:xfrm>
            <a:off x="1941138" y="3392625"/>
            <a:ext cx="5261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pPr>
            <a:r>
              <a:t>Role switch to being parents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8"/>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30" name="Google Shape;830;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Live Demo of Onboarding Session</a:t>
            </a:r>
            <a:endParaRPr b="0" i="0" sz="1400" u="none" cap="none" strike="noStrike">
              <a:solidFill>
                <a:srgbClr val="000000"/>
              </a:solidFill>
              <a:latin typeface="Arial"/>
              <a:ea typeface="Arial"/>
              <a:cs typeface="Arial"/>
              <a:sym typeface="Arial"/>
            </a:endParaRPr>
          </a:p>
        </p:txBody>
      </p:sp>
      <p:sp>
        <p:nvSpPr>
          <p:cNvPr id="831" name="Google Shape;831;p88"/>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700">
                <a:solidFill>
                  <a:srgbClr val="DB3514"/>
                </a:solidFill>
              </a:defRPr>
            </a:pPr>
            <a:r>
              <a:t>What are the objectives of the onboarding session?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Parents learn about the lessons and structure of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Participants have basic phone use skills to access all relevant Crianza con Conciencia+ content and participate in the WhatsApp support groups.</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Participants lay the foundation for working together well during WhatsApp support groups.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defRPr sz="1500">
                <a:solidFill>
                  <a:srgbClr val="113D5C"/>
                </a:solidFill>
                <a:latin typeface="Noto Sans"/>
                <a:ea typeface="Noto Sans"/>
                <a:cs typeface="Noto Sans"/>
                <a:sym typeface="Noto Sans"/>
              </a:defRPr>
            </a:pPr>
            <a:r>
              <a:t>Parents are onboarded onto the Crianza con Conciencia+ chatbot and complete the onboarding and welcome flow. </a:t>
            </a:r>
            <a:endParaRPr sz="1900">
              <a:solidFill>
                <a:schemeClr val="accent5"/>
              </a:solidFill>
              <a:latin typeface="Noto Sans"/>
              <a:ea typeface="Noto Sans"/>
              <a:cs typeface="Noto Sans"/>
              <a:sym typeface="Noto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graphicFrame>
        <p:nvGraphicFramePr>
          <p:cNvPr id="836" name="Google Shape;836;p89"/>
          <p:cNvGraphicFramePr/>
          <p:nvPr/>
        </p:nvGraphicFramePr>
        <p:xfrm>
          <a:off x="143113" y="75900"/>
          <a:ext cx="3000000" cy="3000000"/>
        </p:xfrm>
        <a:graphic>
          <a:graphicData uri="http://schemas.openxmlformats.org/drawingml/2006/table">
            <a:tbl>
              <a:tblPr bandCol="1" bandRow="1">
                <a:noFill/>
                <a:tableStyleId>{31DC0F98-B191-489F-A54A-C2740581BDAE}</a:tableStyleId>
              </a:tblPr>
              <a:tblGrid>
                <a:gridCol w="1803300"/>
                <a:gridCol w="5757950"/>
                <a:gridCol w="1296525"/>
              </a:tblGrid>
              <a:tr h="364400">
                <a:tc gridSpan="3">
                  <a:txBody>
                    <a:bodyPr/>
                    <a:lstStyle/>
                    <a:p>
                      <a:pPr indent="0" lvl="0" marL="0" marR="18675" rtl="0" algn="ctr">
                        <a:lnSpc>
                          <a:spcPct val="115000"/>
                        </a:lnSpc>
                        <a:spcBef>
                          <a:spcPts val="0"/>
                        </a:spcBef>
                        <a:spcAft>
                          <a:spcPts val="0"/>
                        </a:spcAft>
                        <a:buNone/>
                        <a:defRPr b="1" sz="1200">
                          <a:solidFill>
                            <a:srgbClr val="FFFFFF"/>
                          </a:solidFill>
                          <a:latin typeface="Noto Sans"/>
                          <a:ea typeface="Noto Sans"/>
                          <a:cs typeface="Noto Sans"/>
                          <a:sym typeface="Noto Sans"/>
                        </a:defRPr>
                      </a:pPr>
                      <a:r>
                        <a:t>Session Agenda</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632550">
                <a:tc rowSpan="2">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3">
                            <a:extLst>
                              <a:ext uri="{A12FA001-AC4F-418D-AE19-62706E023703}">
                                <ahyp:hlinkClr val="tx"/>
                              </a:ext>
                            </a:extLst>
                          </a:hlinkClick>
                        </a:defRPr>
                      </a:pPr>
                      <a:r>
                        <a:t>Welcome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Introductions</a:t>
                      </a:r>
                      <a:endParaRPr sz="1200">
                        <a:solidFill>
                          <a:srgbClr val="113D5C"/>
                        </a:solidFill>
                        <a:latin typeface="Noto Sans"/>
                        <a:ea typeface="Noto Sans"/>
                        <a:cs typeface="Noto Sans"/>
                        <a:sym typeface="Noto Sans"/>
                      </a:endParaRPr>
                    </a:p>
                    <a:p>
                      <a:pPr indent="-231140" lvl="0" marL="200025" marR="18675" rtl="0" algn="l">
                        <a:lnSpc>
                          <a:spcPct val="90000"/>
                        </a:lnSpc>
                        <a:spcBef>
                          <a:spcPts val="100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Getting to Know Each Other</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57525">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Overview Of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1632925">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defRPr>
                      </a:pPr>
                      <a:r>
                        <a:rPr>
                          <a:hlinkClick r:id="rId4">
                            <a:extLst>
                              <a:ext uri="{A12FA001-AC4F-418D-AE19-62706E023703}">
                                <ahyp:hlinkClr val="tx"/>
                              </a:ext>
                            </a:extLst>
                          </a:hlinkClick>
                        </a:rPr>
                        <a:t>Getting Started with Crianza con Conciencia+</a:t>
                      </a:r>
                      <a:r>
                        <a:t> chatbot</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Introduction to Phone Use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Crianza con Conciencia+ chatbot onboarding</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First parenting skill: self-care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Walk through the first lesson of Crianza con Conciencia+ chatbot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Resolving Challenges with Crianza con Conciencia+ chatbot</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65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632925">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5">
                            <a:extLst>
                              <a:ext uri="{A12FA001-AC4F-418D-AE19-62706E023703}">
                                <ahyp:hlinkClr val="tx"/>
                              </a:ext>
                            </a:extLst>
                          </a:hlinkClick>
                        </a:defRPr>
                      </a:pPr>
                      <a:r>
                        <a:t>Moving forward</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Setting up Ground Rules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Facilitator’s Role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Questions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Connecting Formando Conciencia+ and Parent ID</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Closing Activity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40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0"/>
          <p:cNvSpPr/>
          <p:nvPr/>
        </p:nvSpPr>
        <p:spPr>
          <a:xfrm rot="-5400000">
            <a:off x="4235100" y="-4033875"/>
            <a:ext cx="519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2" name="Google Shape;842;p90"/>
          <p:cNvSpPr txBox="1"/>
          <p:nvPr/>
        </p:nvSpPr>
        <p:spPr>
          <a:xfrm>
            <a:off x="286225" y="197499"/>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300">
                <a:solidFill>
                  <a:schemeClr val="lt1"/>
                </a:solidFill>
                <a:latin typeface="Arial"/>
                <a:ea typeface="Arial"/>
                <a:cs typeface="Arial"/>
                <a:sym typeface="Arial"/>
              </a:defRPr>
            </a:pPr>
            <a:r>
              <a:t>Getting started in WhatsApp automated chat</a:t>
            </a:r>
            <a:endParaRPr b="0" i="0" sz="1300" u="none" cap="none" strike="noStrike">
              <a:solidFill>
                <a:srgbClr val="000000"/>
              </a:solidFill>
              <a:latin typeface="Arial"/>
              <a:ea typeface="Arial"/>
              <a:cs typeface="Arial"/>
              <a:sym typeface="Arial"/>
            </a:endParaRPr>
          </a:p>
        </p:txBody>
      </p:sp>
      <p:sp>
        <p:nvSpPr>
          <p:cNvPr id="843" name="Google Shape;843;p90"/>
          <p:cNvSpPr txBox="1"/>
          <p:nvPr/>
        </p:nvSpPr>
        <p:spPr>
          <a:xfrm>
            <a:off x="269600" y="972071"/>
            <a:ext cx="8199600" cy="37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00969B"/>
                </a:solidFill>
              </a:defRPr>
            </a:pPr>
            <a:r>
              <a:t>P</a:t>
            </a:r>
            <a:r>
              <a:rPr>
                <a:latin typeface="Arial"/>
                <a:ea typeface="Arial"/>
                <a:cs typeface="Arial"/>
                <a:sym typeface="Arial"/>
              </a:rPr>
              <a:t>hone use</a:t>
            </a:r>
            <a:endParaRPr b="0" i="0" sz="18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Switch on and off the phone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Phone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WhatsApp settings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Phone charging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Data bundle</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Internal phone storage </a:t>
            </a:r>
            <a:endParaRPr sz="1700">
              <a:solidFill>
                <a:srgbClr val="123D5D"/>
              </a:solidFill>
            </a:endParaRPr>
          </a:p>
          <a:p>
            <a:pPr indent="-336550" lvl="0" marL="457200" marR="0" rtl="0" algn="l">
              <a:lnSpc>
                <a:spcPct val="100000"/>
              </a:lnSpc>
              <a:spcBef>
                <a:spcPts val="1000"/>
              </a:spcBef>
              <a:spcAft>
                <a:spcPts val="0"/>
              </a:spcAft>
              <a:buClr>
                <a:srgbClr val="FF5E00"/>
              </a:buClr>
              <a:buSzPts val="1700"/>
              <a:buFont typeface="Arial"/>
              <a:buChar char="●"/>
              <a:defRPr sz="1700">
                <a:solidFill>
                  <a:srgbClr val="123D5D"/>
                </a:solidFill>
              </a:defRPr>
            </a:pPr>
            <a:r>
              <a:t>Digital awareness </a:t>
            </a:r>
            <a:endParaRPr sz="1700">
              <a:solidFill>
                <a:srgbClr val="123D5D"/>
              </a:solidFill>
            </a:endParaRPr>
          </a:p>
          <a:p>
            <a:pPr indent="-336550" lvl="0" marL="457200" marR="0" rtl="0" algn="l">
              <a:lnSpc>
                <a:spcPct val="100000"/>
              </a:lnSpc>
              <a:spcBef>
                <a:spcPts val="1000"/>
              </a:spcBef>
              <a:spcAft>
                <a:spcPts val="1000"/>
              </a:spcAft>
              <a:buClr>
                <a:srgbClr val="FF5E00"/>
              </a:buClr>
              <a:buSzPts val="1700"/>
              <a:buFont typeface="Arial"/>
              <a:buChar char="●"/>
              <a:defRPr sz="1700">
                <a:solidFill>
                  <a:srgbClr val="123D5D"/>
                </a:solidFill>
              </a:defRPr>
            </a:pPr>
            <a:r>
              <a:t>Prevent damage to the phone</a:t>
            </a:r>
            <a:endParaRPr sz="1700">
              <a:solidFill>
                <a:srgbClr val="123D5D"/>
              </a:solidFill>
            </a:endParaRPr>
          </a:p>
        </p:txBody>
      </p:sp>
      <p:pic>
        <p:nvPicPr>
          <p:cNvPr id="844" name="Google Shape;844;p90"/>
          <p:cNvPicPr preferRelativeResize="0"/>
          <p:nvPr/>
        </p:nvPicPr>
        <p:blipFill rotWithShape="1">
          <a:blip r:embed="rId3">
            <a:alphaModFix/>
          </a:blip>
          <a:srcRect b="2812" l="0" r="29223" t="2821"/>
          <a:stretch/>
        </p:blipFill>
        <p:spPr>
          <a:xfrm>
            <a:off x="5828000" y="1164350"/>
            <a:ext cx="3074700" cy="30747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1"/>
          <p:cNvSpPr/>
          <p:nvPr/>
        </p:nvSpPr>
        <p:spPr>
          <a:xfrm rot="-5400000">
            <a:off x="4236300" y="-4094600"/>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0" name="Google Shape;850;p91"/>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51" name="Google Shape;851;p91"/>
          <p:cNvPicPr preferRelativeResize="0"/>
          <p:nvPr/>
        </p:nvPicPr>
        <p:blipFill>
          <a:blip r:embed="rId3">
            <a:alphaModFix/>
          </a:blip>
          <a:stretch>
            <a:fillRect/>
          </a:stretch>
        </p:blipFill>
        <p:spPr>
          <a:xfrm>
            <a:off x="985375" y="691225"/>
            <a:ext cx="7186099" cy="404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301" name="Shape 301"/>
        <p:cNvGrpSpPr/>
        <p:nvPr/>
      </p:nvGrpSpPr>
      <p:grpSpPr>
        <a:xfrm>
          <a:off x="0" y="0"/>
          <a:ext cx="0" cy="0"/>
          <a:chOff x="0" y="0"/>
          <a:chExt cx="0" cy="0"/>
        </a:xfrm>
      </p:grpSpPr>
      <p:pic>
        <p:nvPicPr>
          <p:cNvPr id="302" name="Google Shape;302;p47"/>
          <p:cNvPicPr preferRelativeResize="0"/>
          <p:nvPr/>
        </p:nvPicPr>
        <p:blipFill rotWithShape="1">
          <a:blip r:embed="rId3">
            <a:alphaModFix/>
          </a:blip>
          <a:srcRect b="18929" l="-15394" r="-11621" t="0"/>
          <a:stretch/>
        </p:blipFill>
        <p:spPr>
          <a:xfrm>
            <a:off x="741213" y="1074350"/>
            <a:ext cx="2031300" cy="2147100"/>
          </a:xfrm>
          <a:prstGeom prst="ellipse">
            <a:avLst/>
          </a:prstGeom>
          <a:noFill/>
          <a:ln>
            <a:noFill/>
          </a:ln>
        </p:spPr>
      </p:pic>
      <p:sp>
        <p:nvSpPr>
          <p:cNvPr id="303" name="Google Shape;303;p47"/>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04" name="Google Shape;304;p47"/>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defRPr b="1" sz="4500">
                <a:solidFill>
                  <a:schemeClr val="lt1"/>
                </a:solidFill>
                <a:latin typeface="Delicious Handrawn"/>
                <a:ea typeface="Delicious Handrawn"/>
                <a:cs typeface="Delicious Handrawn"/>
                <a:sym typeface="Delicious Handrawn"/>
              </a:defRPr>
            </a:pPr>
            <a:r>
              <a:t>MEET THE TEAM</a:t>
            </a:r>
            <a:endParaRPr b="1" i="0" sz="4500" u="none" cap="none" strike="noStrike">
              <a:solidFill>
                <a:schemeClr val="lt1"/>
              </a:solidFill>
              <a:latin typeface="Delicious Handrawn"/>
              <a:ea typeface="Delicious Handrawn"/>
              <a:cs typeface="Delicious Handrawn"/>
              <a:sym typeface="Delicious Handrawn"/>
            </a:endParaRPr>
          </a:p>
        </p:txBody>
      </p:sp>
      <p:pic>
        <p:nvPicPr>
          <p:cNvPr id="305" name="Google Shape;305;p47"/>
          <p:cNvPicPr preferRelativeResize="0"/>
          <p:nvPr/>
        </p:nvPicPr>
        <p:blipFill rotWithShape="1">
          <a:blip r:embed="rId4">
            <a:alphaModFix/>
          </a:blip>
          <a:srcRect b="0" l="6657" r="6657" t="0"/>
          <a:stretch/>
        </p:blipFill>
        <p:spPr>
          <a:xfrm>
            <a:off x="3556350" y="1074350"/>
            <a:ext cx="2031300" cy="2147100"/>
          </a:xfrm>
          <a:prstGeom prst="ellipse">
            <a:avLst/>
          </a:prstGeom>
          <a:noFill/>
          <a:ln>
            <a:noFill/>
          </a:ln>
        </p:spPr>
      </p:pic>
      <p:pic>
        <p:nvPicPr>
          <p:cNvPr id="306" name="Google Shape;306;p47"/>
          <p:cNvPicPr preferRelativeResize="0"/>
          <p:nvPr/>
        </p:nvPicPr>
        <p:blipFill rotWithShape="1">
          <a:blip r:embed="rId5">
            <a:alphaModFix/>
          </a:blip>
          <a:srcRect b="21734" l="41400" r="3102" t="0"/>
          <a:stretch/>
        </p:blipFill>
        <p:spPr>
          <a:xfrm>
            <a:off x="6371488" y="1074350"/>
            <a:ext cx="2031300" cy="2147100"/>
          </a:xfrm>
          <a:prstGeom prst="ellipse">
            <a:avLst/>
          </a:prstGeom>
          <a:noFill/>
          <a:ln>
            <a:noFill/>
          </a:ln>
        </p:spPr>
      </p:pic>
      <p:sp>
        <p:nvSpPr>
          <p:cNvPr id="307" name="Google Shape;307;p47"/>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Nancy Amador Buenabad</a:t>
            </a:r>
            <a:endParaRPr b="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pPr>
            <a: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Clr>
                <a:schemeClr val="dk1"/>
              </a:buClr>
              <a:buSzPts val="1100"/>
              <a:buFont typeface="Arial"/>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sp>
        <p:nvSpPr>
          <p:cNvPr id="308" name="Google Shape;308;p47"/>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Guadalupe Ramírez Martínez</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Entrenadora </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sp>
        <p:nvSpPr>
          <p:cNvPr id="309" name="Google Shape;309;p47"/>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Parenting for Lifelong Health</a:t>
            </a:r>
            <a:endParaRPr i="1">
              <a:solidFill>
                <a:schemeClr val="lt1"/>
              </a:solidFill>
              <a:latin typeface="Noto Sans"/>
              <a:ea typeface="Noto Sans"/>
              <a:cs typeface="Noto Sans"/>
              <a:sym typeface="Noto Sans"/>
            </a:endParaRPr>
          </a:p>
        </p:txBody>
      </p:sp>
      <p:pic>
        <p:nvPicPr>
          <p:cNvPr id="310" name="Google Shape;310;p47"/>
          <p:cNvPicPr preferRelativeResize="0"/>
          <p:nvPr/>
        </p:nvPicPr>
        <p:blipFill>
          <a:blip r:embed="rId6">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2"/>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7" name="Google Shape;857;p92"/>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58" name="Google Shape;858;p92"/>
          <p:cNvPicPr preferRelativeResize="0"/>
          <p:nvPr/>
        </p:nvPicPr>
        <p:blipFill>
          <a:blip r:embed="rId3">
            <a:alphaModFix/>
          </a:blip>
          <a:stretch>
            <a:fillRect/>
          </a:stretch>
        </p:blipFill>
        <p:spPr>
          <a:xfrm>
            <a:off x="803675" y="721450"/>
            <a:ext cx="7193349" cy="404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3"/>
          <p:cNvSpPr/>
          <p:nvPr/>
        </p:nvSpPr>
        <p:spPr>
          <a:xfrm rot="-5400000">
            <a:off x="4236300" y="-4035075"/>
            <a:ext cx="480900" cy="8953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64" name="Google Shape;864;p93"/>
          <p:cNvSpPr txBox="1"/>
          <p:nvPr/>
        </p:nvSpPr>
        <p:spPr>
          <a:xfrm>
            <a:off x="286222" y="197506"/>
            <a:ext cx="88578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defRPr b="1" sz="1800">
                <a:solidFill>
                  <a:schemeClr val="lt1"/>
                </a:solidFill>
              </a:defRPr>
            </a:pPr>
            <a:r>
              <a:t>Aspectos básicos del Uso del Teléfono </a:t>
            </a:r>
            <a:endParaRPr b="0" i="0" sz="1200" u="none" cap="none" strike="noStrike">
              <a:solidFill>
                <a:schemeClr val="lt1"/>
              </a:solidFill>
              <a:latin typeface="Arial"/>
              <a:ea typeface="Arial"/>
              <a:cs typeface="Arial"/>
              <a:sym typeface="Arial"/>
            </a:endParaRPr>
          </a:p>
        </p:txBody>
      </p:sp>
      <p:pic>
        <p:nvPicPr>
          <p:cNvPr id="865" name="Google Shape;865;p93"/>
          <p:cNvPicPr preferRelativeResize="0"/>
          <p:nvPr/>
        </p:nvPicPr>
        <p:blipFill>
          <a:blip r:embed="rId3">
            <a:alphaModFix/>
          </a:blip>
          <a:stretch>
            <a:fillRect/>
          </a:stretch>
        </p:blipFill>
        <p:spPr>
          <a:xfrm>
            <a:off x="918987" y="743150"/>
            <a:ext cx="7115525" cy="4002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4"/>
          <p:cNvSpPr txBox="1"/>
          <p:nvPr>
            <p:ph idx="1" type="body"/>
          </p:nvPr>
        </p:nvSpPr>
        <p:spPr>
          <a:xfrm>
            <a:off x="2579050" y="273675"/>
            <a:ext cx="5605200" cy="1316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First steps in Crianza con Conciencia+ chatbot</a:t>
            </a:r>
          </a:p>
        </p:txBody>
      </p:sp>
      <p:sp>
        <p:nvSpPr>
          <p:cNvPr id="871" name="Google Shape;871;p94"/>
          <p:cNvSpPr txBox="1"/>
          <p:nvPr>
            <p:ph idx="2" type="body"/>
          </p:nvPr>
        </p:nvSpPr>
        <p:spPr>
          <a:xfrm>
            <a:off x="2579050" y="1675800"/>
            <a:ext cx="6173100" cy="3809700"/>
          </a:xfrm>
          <a:prstGeom prst="rect">
            <a:avLst/>
          </a:prstGeom>
          <a:noFill/>
          <a:ln>
            <a:noFill/>
          </a:ln>
        </p:spPr>
        <p:txBody>
          <a:bodyPr anchorCtr="0" anchor="t" bIns="34275" lIns="68575" spcFirstLastPara="1" rIns="68575" wrap="square" tIns="34275">
            <a:spAutoFit/>
          </a:bodyPr>
          <a:lstStyle/>
          <a:p>
            <a:pPr indent="-457200" lvl="0" marL="457200" rtl="0" algn="l">
              <a:lnSpc>
                <a:spcPct val="90000"/>
              </a:lnSpc>
              <a:spcBef>
                <a:spcPts val="0"/>
              </a:spcBef>
              <a:spcAft>
                <a:spcPts val="0"/>
              </a:spcAft>
              <a:buSzPts val="4700"/>
              <a:buFont typeface="Delicious Handrawn"/>
              <a:buAutoNum type="arabicPeriod"/>
              <a:defRPr sz="2800"/>
            </a:pPr>
            <a:r>
              <a:t>Save the phone number of Crianza con Conciencia + as a contact:</a:t>
            </a:r>
            <a:endParaRPr sz="2800"/>
          </a:p>
          <a:p>
            <a:pPr indent="0" lvl="0" marL="457200" rtl="0" algn="l">
              <a:lnSpc>
                <a:spcPct val="90000"/>
              </a:lnSpc>
              <a:spcBef>
                <a:spcPts val="0"/>
              </a:spcBef>
              <a:spcAft>
                <a:spcPts val="0"/>
              </a:spcAft>
              <a:buSzPts val="5000"/>
              <a:buNone/>
            </a:pPr>
            <a:endParaRPr sz="2800"/>
          </a:p>
          <a:p>
            <a:pPr indent="0" lvl="0" marL="457200" rtl="0" algn="l">
              <a:lnSpc>
                <a:spcPct val="90000"/>
              </a:lnSpc>
              <a:spcBef>
                <a:spcPts val="0"/>
              </a:spcBef>
              <a:spcAft>
                <a:spcPts val="0"/>
              </a:spcAft>
              <a:buSzPts val="5000"/>
              <a:buNone/>
              <a:defRPr sz="6700">
                <a:latin typeface="Noto Sans"/>
                <a:ea typeface="Noto Sans"/>
                <a:cs typeface="Noto Sans"/>
                <a:sym typeface="Noto Sans"/>
              </a:defRPr>
            </a:pPr>
            <a:r>
              <a:t>56 5100 6984</a:t>
            </a:r>
          </a:p>
          <a:p>
            <a:pPr indent="0" lvl="0" marL="0" rtl="0" algn="l">
              <a:lnSpc>
                <a:spcPct val="90000"/>
              </a:lnSpc>
              <a:spcBef>
                <a:spcPts val="0"/>
              </a:spcBef>
              <a:spcAft>
                <a:spcPts val="0"/>
              </a:spcAft>
              <a:buSzPts val="5000"/>
              <a:buNone/>
            </a:pPr>
          </a:p>
          <a:p>
            <a:pPr indent="0" lvl="0" marL="0" rtl="0" algn="l">
              <a:lnSpc>
                <a:spcPct val="90000"/>
              </a:lnSpc>
              <a:spcBef>
                <a:spcPts val="0"/>
              </a:spcBef>
              <a:spcAft>
                <a:spcPts val="0"/>
              </a:spcAft>
              <a:buClr>
                <a:schemeClr val="lt1"/>
              </a:buClr>
              <a:buSzPts val="5000"/>
              <a:buFont typeface="Noto Sans Thin"/>
              <a:buNone/>
            </a:p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95"/>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877" name="Google Shape;877;p95"/>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878" name="Google Shape;878;p95"/>
          <p:cNvPicPr preferRelativeResize="0"/>
          <p:nvPr/>
        </p:nvPicPr>
        <p:blipFill rotWithShape="1">
          <a:blip r:embed="rId4">
            <a:alphaModFix/>
          </a:blip>
          <a:srcRect b="0" l="0" r="0" t="0"/>
          <a:stretch/>
        </p:blipFill>
        <p:spPr>
          <a:xfrm>
            <a:off x="1552874" y="1322625"/>
            <a:ext cx="1601051" cy="3673924"/>
          </a:xfrm>
          <a:prstGeom prst="rect">
            <a:avLst/>
          </a:prstGeom>
          <a:noFill/>
          <a:ln>
            <a:noFill/>
          </a:ln>
        </p:spPr>
      </p:pic>
      <p:pic>
        <p:nvPicPr>
          <p:cNvPr id="879" name="Google Shape;879;p95"/>
          <p:cNvPicPr preferRelativeResize="0"/>
          <p:nvPr/>
        </p:nvPicPr>
        <p:blipFill rotWithShape="1">
          <a:blip r:embed="rId5">
            <a:alphaModFix/>
          </a:blip>
          <a:srcRect b="0" l="0" r="0" t="0"/>
          <a:stretch/>
        </p:blipFill>
        <p:spPr>
          <a:xfrm>
            <a:off x="3915499" y="1322625"/>
            <a:ext cx="1696892" cy="3673924"/>
          </a:xfrm>
          <a:prstGeom prst="rect">
            <a:avLst/>
          </a:prstGeom>
          <a:noFill/>
          <a:ln cap="flat" cmpd="sng" w="9525">
            <a:solidFill>
              <a:srgbClr val="FEFEFE"/>
            </a:solidFill>
            <a:prstDash val="solid"/>
            <a:round/>
            <a:headEnd len="sm" w="sm" type="none"/>
            <a:tailEnd len="sm" w="sm" type="none"/>
          </a:ln>
        </p:spPr>
      </p:pic>
      <p:pic>
        <p:nvPicPr>
          <p:cNvPr id="880" name="Google Shape;880;p95"/>
          <p:cNvPicPr preferRelativeResize="0"/>
          <p:nvPr/>
        </p:nvPicPr>
        <p:blipFill rotWithShape="1">
          <a:blip r:embed="rId6">
            <a:alphaModFix/>
          </a:blip>
          <a:srcRect b="0" l="0" r="0" t="0"/>
          <a:stretch/>
        </p:blipFill>
        <p:spPr>
          <a:xfrm>
            <a:off x="6187674" y="1322615"/>
            <a:ext cx="1696899" cy="3673944"/>
          </a:xfrm>
          <a:prstGeom prst="rect">
            <a:avLst/>
          </a:prstGeom>
          <a:noFill/>
          <a:ln>
            <a:noFill/>
          </a:ln>
        </p:spPr>
      </p:pic>
      <p:sp>
        <p:nvSpPr>
          <p:cNvPr id="881" name="Google Shape;881;p95"/>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sp>
        <p:nvSpPr>
          <p:cNvPr id="882" name="Google Shape;882;p95"/>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883" name="Google Shape;883;p95"/>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pic>
        <p:nvPicPr>
          <p:cNvPr id="884" name="Google Shape;884;p95"/>
          <p:cNvPicPr preferRelativeResize="0"/>
          <p:nvPr/>
        </p:nvPicPr>
        <p:blipFill rotWithShape="1">
          <a:blip r:embed="rId7">
            <a:alphaModFix/>
          </a:blip>
          <a:srcRect b="0" l="0" r="0" t="0"/>
          <a:stretch/>
        </p:blipFill>
        <p:spPr>
          <a:xfrm>
            <a:off x="2567900" y="2074119"/>
            <a:ext cx="431350" cy="609231"/>
          </a:xfrm>
          <a:prstGeom prst="rect">
            <a:avLst/>
          </a:prstGeom>
          <a:noFill/>
          <a:ln>
            <a:noFill/>
          </a:ln>
        </p:spPr>
      </p:pic>
      <p:pic>
        <p:nvPicPr>
          <p:cNvPr id="885" name="Google Shape;885;p95"/>
          <p:cNvPicPr preferRelativeResize="0"/>
          <p:nvPr/>
        </p:nvPicPr>
        <p:blipFill rotWithShape="1">
          <a:blip r:embed="rId7">
            <a:alphaModFix/>
          </a:blip>
          <a:srcRect b="0" l="0" r="0" t="0"/>
          <a:stretch/>
        </p:blipFill>
        <p:spPr>
          <a:xfrm>
            <a:off x="4896625" y="2182519"/>
            <a:ext cx="431350" cy="609231"/>
          </a:xfrm>
          <a:prstGeom prst="rect">
            <a:avLst/>
          </a:prstGeom>
          <a:noFill/>
          <a:ln>
            <a:noFill/>
          </a:ln>
        </p:spPr>
      </p:pic>
      <p:pic>
        <p:nvPicPr>
          <p:cNvPr id="886" name="Google Shape;886;p95"/>
          <p:cNvPicPr preferRelativeResize="0"/>
          <p:nvPr/>
        </p:nvPicPr>
        <p:blipFill rotWithShape="1">
          <a:blip r:embed="rId7">
            <a:alphaModFix/>
          </a:blip>
          <a:srcRect b="0" l="0" r="0" t="0"/>
          <a:stretch/>
        </p:blipFill>
        <p:spPr>
          <a:xfrm>
            <a:off x="7790125" y="1568369"/>
            <a:ext cx="431350" cy="609231"/>
          </a:xfrm>
          <a:prstGeom prst="rect">
            <a:avLst/>
          </a:prstGeom>
          <a:noFill/>
          <a:ln>
            <a:noFill/>
          </a:ln>
        </p:spPr>
      </p:pic>
      <p:sp>
        <p:nvSpPr>
          <p:cNvPr id="887" name="Google Shape;887;p95"/>
          <p:cNvSpPr/>
          <p:nvPr/>
        </p:nvSpPr>
        <p:spPr>
          <a:xfrm>
            <a:off x="2001575" y="1843550"/>
            <a:ext cx="73200" cy="12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888" name="Google Shape;888;p95"/>
          <p:cNvSpPr txBox="1"/>
          <p:nvPr/>
        </p:nvSpPr>
        <p:spPr>
          <a:xfrm>
            <a:off x="1910225"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
        <p:nvSpPr>
          <p:cNvPr id="889" name="Google Shape;889;p95"/>
          <p:cNvSpPr/>
          <p:nvPr/>
        </p:nvSpPr>
        <p:spPr>
          <a:xfrm>
            <a:off x="4389400" y="1839150"/>
            <a:ext cx="73200" cy="123000"/>
          </a:xfrm>
          <a:prstGeom prst="rect">
            <a:avLst/>
          </a:prstGeom>
          <a:solidFill>
            <a:srgbClr val="EEEEE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890" name="Google Shape;890;p95"/>
          <p:cNvSpPr txBox="1"/>
          <p:nvPr/>
        </p:nvSpPr>
        <p:spPr>
          <a:xfrm>
            <a:off x="4298050" y="1723138"/>
            <a:ext cx="255900" cy="2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defRPr sz="1150">
                <a:solidFill>
                  <a:srgbClr val="000000"/>
                </a:solidFill>
                <a:latin typeface="Arial"/>
                <a:ea typeface="Arial"/>
                <a:cs typeface="Arial"/>
                <a:sym typeface="Arial"/>
              </a:defRPr>
            </a:pPr>
            <a:r>
              <a:t>6</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6"/>
          <p:cNvSpPr txBox="1"/>
          <p:nvPr>
            <p:ph idx="1" type="body"/>
          </p:nvPr>
        </p:nvSpPr>
        <p:spPr>
          <a:xfrm>
            <a:off x="3161276" y="1290304"/>
            <a:ext cx="5045100" cy="25629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After saving the number, open WhatsApp and search for “Crianza con Conciencia+”</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97"/>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01" name="Google Shape;901;p97"/>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02" name="Google Shape;902;p97"/>
          <p:cNvPicPr preferRelativeResize="0"/>
          <p:nvPr/>
        </p:nvPicPr>
        <p:blipFill rotWithShape="1">
          <a:blip r:embed="rId4">
            <a:alphaModFix/>
          </a:blip>
          <a:srcRect b="0" l="0" r="0" t="0"/>
          <a:stretch/>
        </p:blipFill>
        <p:spPr>
          <a:xfrm>
            <a:off x="7683300" y="1642900"/>
            <a:ext cx="201275" cy="284275"/>
          </a:xfrm>
          <a:prstGeom prst="rect">
            <a:avLst/>
          </a:prstGeom>
          <a:noFill/>
          <a:ln>
            <a:noFill/>
          </a:ln>
        </p:spPr>
      </p:pic>
      <p:pic>
        <p:nvPicPr>
          <p:cNvPr id="903" name="Google Shape;903;p97"/>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04" name="Google Shape;904;p97"/>
          <p:cNvPicPr preferRelativeResize="0"/>
          <p:nvPr/>
        </p:nvPicPr>
        <p:blipFill rotWithShape="1">
          <a:blip r:embed="rId5">
            <a:alphaModFix/>
          </a:blip>
          <a:srcRect b="7037" l="28782" r="49104" t="7029"/>
          <a:stretch/>
        </p:blipFill>
        <p:spPr>
          <a:xfrm>
            <a:off x="3966200" y="1322625"/>
            <a:ext cx="1649589" cy="3606074"/>
          </a:xfrm>
          <a:prstGeom prst="rect">
            <a:avLst/>
          </a:prstGeom>
          <a:noFill/>
          <a:ln>
            <a:noFill/>
          </a:ln>
        </p:spPr>
      </p:pic>
      <p:sp>
        <p:nvSpPr>
          <p:cNvPr id="905" name="Google Shape;905;p97"/>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2</a:t>
            </a:r>
            <a:endParaRPr b="0" i="0" sz="3000" u="none" cap="none" strike="noStrike">
              <a:solidFill>
                <a:schemeClr val="lt1"/>
              </a:solidFill>
              <a:latin typeface="Delicious Handrawn"/>
              <a:ea typeface="Delicious Handrawn"/>
              <a:cs typeface="Delicious Handrawn"/>
              <a:sym typeface="Delicious Handrawn"/>
            </a:endParaRPr>
          </a:p>
        </p:txBody>
      </p:sp>
      <p:sp>
        <p:nvSpPr>
          <p:cNvPr id="906" name="Google Shape;906;p97"/>
          <p:cNvSpPr/>
          <p:nvPr/>
        </p:nvSpPr>
        <p:spPr>
          <a:xfrm>
            <a:off x="4069575" y="1927175"/>
            <a:ext cx="1074000" cy="26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pic>
        <p:nvPicPr>
          <p:cNvPr id="907" name="Google Shape;907;p97"/>
          <p:cNvPicPr preferRelativeResize="0"/>
          <p:nvPr/>
        </p:nvPicPr>
        <p:blipFill rotWithShape="1">
          <a:blip r:embed="rId6">
            <a:alphaModFix/>
          </a:blip>
          <a:srcRect b="0" l="0" r="0" t="0"/>
          <a:stretch/>
        </p:blipFill>
        <p:spPr>
          <a:xfrm>
            <a:off x="6153750" y="1339913"/>
            <a:ext cx="1649599" cy="3571512"/>
          </a:xfrm>
          <a:prstGeom prst="rect">
            <a:avLst/>
          </a:prstGeom>
          <a:noFill/>
          <a:ln>
            <a:noFill/>
          </a:ln>
        </p:spPr>
      </p:pic>
      <p:sp>
        <p:nvSpPr>
          <p:cNvPr id="908" name="Google Shape;908;p97"/>
          <p:cNvSpPr/>
          <p:nvPr/>
        </p:nvSpPr>
        <p:spPr>
          <a:xfrm>
            <a:off x="6757425" y="938375"/>
            <a:ext cx="557400" cy="553800"/>
          </a:xfrm>
          <a:prstGeom prst="ellipse">
            <a:avLst/>
          </a:prstGeom>
          <a:solidFill>
            <a:srgbClr val="0096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3</a:t>
            </a:r>
            <a:endParaRPr b="0" i="0" sz="3000" u="none" cap="none" strike="noStrike">
              <a:solidFill>
                <a:schemeClr val="lt1"/>
              </a:solidFill>
              <a:latin typeface="Delicious Handrawn"/>
              <a:ea typeface="Delicious Handrawn"/>
              <a:cs typeface="Delicious Handrawn"/>
              <a:sym typeface="Delicious Handrawn"/>
            </a:endParaRPr>
          </a:p>
        </p:txBody>
      </p:sp>
      <p:sp>
        <p:nvSpPr>
          <p:cNvPr id="909" name="Google Shape;909;p97"/>
          <p:cNvSpPr txBox="1"/>
          <p:nvPr/>
        </p:nvSpPr>
        <p:spPr>
          <a:xfrm>
            <a:off x="7884575" y="1547075"/>
            <a:ext cx="972300" cy="14259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defRPr sz="1400">
                <a:solidFill>
                  <a:srgbClr val="0C4061"/>
                </a:solidFill>
                <a:latin typeface="Delicious Handrawn"/>
                <a:ea typeface="Delicious Handrawn"/>
                <a:cs typeface="Delicious Handrawn"/>
                <a:sym typeface="Delicious Handrawn"/>
              </a:defRPr>
            </a:pPr>
            <a:r>
              <a:t>Look for the contact you saved and when it appears, click on it</a:t>
            </a:r>
            <a:endParaRPr b="0" i="0" sz="1400" u="none" cap="none" strike="noStrike">
              <a:solidFill>
                <a:srgbClr val="0C4061"/>
              </a:solidFill>
              <a:latin typeface="Delicious Handrawn"/>
              <a:ea typeface="Delicious Handrawn"/>
              <a:cs typeface="Delicious Handrawn"/>
              <a:sym typeface="Delicious Handrawn"/>
            </a:endParaRPr>
          </a:p>
        </p:txBody>
      </p:sp>
      <p:pic>
        <p:nvPicPr>
          <p:cNvPr id="910" name="Google Shape;910;p97"/>
          <p:cNvPicPr preferRelativeResize="0"/>
          <p:nvPr/>
        </p:nvPicPr>
        <p:blipFill rotWithShape="1">
          <a:blip r:embed="rId7">
            <a:alphaModFix/>
          </a:blip>
          <a:srcRect b="0" l="0" r="0" t="0"/>
          <a:stretch/>
        </p:blipFill>
        <p:spPr>
          <a:xfrm rot="4141818">
            <a:off x="7161665" y="1523742"/>
            <a:ext cx="737994" cy="737994"/>
          </a:xfrm>
          <a:prstGeom prst="rect">
            <a:avLst/>
          </a:prstGeom>
          <a:noFill/>
          <a:ln>
            <a:noFill/>
          </a:ln>
        </p:spPr>
      </p:pic>
      <p:pic>
        <p:nvPicPr>
          <p:cNvPr id="911" name="Google Shape;911;p97"/>
          <p:cNvPicPr preferRelativeResize="0"/>
          <p:nvPr/>
        </p:nvPicPr>
        <p:blipFill rotWithShape="1">
          <a:blip r:embed="rId8">
            <a:alphaModFix/>
          </a:blip>
          <a:srcRect b="0" l="0" r="0" t="0"/>
          <a:stretch/>
        </p:blipFill>
        <p:spPr>
          <a:xfrm>
            <a:off x="1528599" y="1339900"/>
            <a:ext cx="1649599" cy="3571536"/>
          </a:xfrm>
          <a:prstGeom prst="rect">
            <a:avLst/>
          </a:prstGeom>
          <a:noFill/>
          <a:ln>
            <a:noFill/>
          </a:ln>
        </p:spPr>
      </p:pic>
      <p:sp>
        <p:nvSpPr>
          <p:cNvPr id="912" name="Google Shape;912;p97"/>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1</a:t>
            </a:r>
            <a:endParaRPr b="0" i="0" sz="3000" u="none" cap="none" strike="noStrike">
              <a:solidFill>
                <a:schemeClr val="lt1"/>
              </a:solidFill>
              <a:latin typeface="Delicious Handrawn"/>
              <a:ea typeface="Delicious Handrawn"/>
              <a:cs typeface="Delicious Handrawn"/>
              <a:sym typeface="Delicious Handrawn"/>
            </a:endParaRPr>
          </a:p>
        </p:txBody>
      </p:sp>
      <p:pic>
        <p:nvPicPr>
          <p:cNvPr id="913" name="Google Shape;913;p97"/>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14" name="Google Shape;914;p97"/>
          <p:cNvPicPr preferRelativeResize="0"/>
          <p:nvPr/>
        </p:nvPicPr>
        <p:blipFill rotWithShape="1">
          <a:blip r:embed="rId4">
            <a:alphaModFix/>
          </a:blip>
          <a:srcRect b="0" l="0" r="0" t="0"/>
          <a:stretch/>
        </p:blipFill>
        <p:spPr>
          <a:xfrm>
            <a:off x="5391913" y="1547069"/>
            <a:ext cx="431350" cy="609231"/>
          </a:xfrm>
          <a:prstGeom prst="rect">
            <a:avLst/>
          </a:prstGeom>
          <a:noFill/>
          <a:ln>
            <a:noFill/>
          </a:ln>
        </p:spPr>
      </p:pic>
      <p:pic>
        <p:nvPicPr>
          <p:cNvPr id="915" name="Google Shape;915;p97"/>
          <p:cNvPicPr preferRelativeResize="0"/>
          <p:nvPr/>
        </p:nvPicPr>
        <p:blipFill rotWithShape="1">
          <a:blip r:embed="rId4">
            <a:alphaModFix/>
          </a:blip>
          <a:srcRect b="0" l="0" r="0" t="0"/>
          <a:stretch/>
        </p:blipFill>
        <p:spPr>
          <a:xfrm>
            <a:off x="7251950" y="2156294"/>
            <a:ext cx="431350" cy="609231"/>
          </a:xfrm>
          <a:prstGeom prst="rect">
            <a:avLst/>
          </a:prstGeom>
          <a:noFill/>
          <a:ln>
            <a:noFill/>
          </a:ln>
        </p:spPr>
      </p:pic>
      <p:sp>
        <p:nvSpPr>
          <p:cNvPr id="916" name="Google Shape;916;p97"/>
          <p:cNvSpPr/>
          <p:nvPr/>
        </p:nvSpPr>
        <p:spPr>
          <a:xfrm>
            <a:off x="6153750" y="2826100"/>
            <a:ext cx="1526100" cy="248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
        <p:nvSpPr>
          <p:cNvPr id="917" name="Google Shape;917;p97"/>
          <p:cNvSpPr/>
          <p:nvPr/>
        </p:nvSpPr>
        <p:spPr>
          <a:xfrm>
            <a:off x="6215500" y="3227200"/>
            <a:ext cx="1526100" cy="28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98"/>
          <p:cNvPicPr preferRelativeResize="0"/>
          <p:nvPr/>
        </p:nvPicPr>
        <p:blipFill rotWithShape="1">
          <a:blip r:embed="rId3">
            <a:alphaModFix/>
          </a:blip>
          <a:srcRect b="0" l="0" r="0" t="0"/>
          <a:stretch/>
        </p:blipFill>
        <p:spPr>
          <a:xfrm>
            <a:off x="0" y="-37762"/>
            <a:ext cx="9143999" cy="5219026"/>
          </a:xfrm>
          <a:prstGeom prst="rect">
            <a:avLst/>
          </a:prstGeom>
          <a:noFill/>
          <a:ln>
            <a:noFill/>
          </a:ln>
        </p:spPr>
      </p:pic>
      <p:sp>
        <p:nvSpPr>
          <p:cNvPr id="923" name="Google Shape;923;p98"/>
          <p:cNvSpPr txBox="1"/>
          <p:nvPr/>
        </p:nvSpPr>
        <p:spPr>
          <a:xfrm>
            <a:off x="1315625" y="98075"/>
            <a:ext cx="32721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5400"/>
              <a:buFont typeface="Arial"/>
              <a:buNone/>
              <a:defRPr sz="5400">
                <a:solidFill>
                  <a:srgbClr val="FEFFFF"/>
                </a:solidFill>
                <a:latin typeface="Delicious Handrawn"/>
                <a:ea typeface="Delicious Handrawn"/>
                <a:cs typeface="Delicious Handrawn"/>
                <a:sym typeface="Delicious Handrawn"/>
              </a:defRPr>
            </a:pPr>
            <a:r>
              <a:t>Steps:</a:t>
            </a:r>
            <a:endParaRPr b="0" i="0" sz="5400" u="none" cap="none" strike="noStrike">
              <a:solidFill>
                <a:srgbClr val="FEFFFF"/>
              </a:solidFill>
              <a:latin typeface="Delicious Handrawn"/>
              <a:ea typeface="Delicious Handrawn"/>
              <a:cs typeface="Delicious Handrawn"/>
              <a:sym typeface="Delicious Handrawn"/>
            </a:endParaRPr>
          </a:p>
        </p:txBody>
      </p:sp>
      <p:pic>
        <p:nvPicPr>
          <p:cNvPr id="924" name="Google Shape;924;p98"/>
          <p:cNvPicPr preferRelativeResize="0"/>
          <p:nvPr/>
        </p:nvPicPr>
        <p:blipFill rotWithShape="1">
          <a:blip r:embed="rId4">
            <a:alphaModFix/>
          </a:blip>
          <a:srcRect b="0" l="0" r="0" t="0"/>
          <a:stretch/>
        </p:blipFill>
        <p:spPr>
          <a:xfrm>
            <a:off x="2632100" y="2055300"/>
            <a:ext cx="201275" cy="284275"/>
          </a:xfrm>
          <a:prstGeom prst="rect">
            <a:avLst/>
          </a:prstGeom>
          <a:noFill/>
          <a:ln>
            <a:noFill/>
          </a:ln>
        </p:spPr>
      </p:pic>
      <p:pic>
        <p:nvPicPr>
          <p:cNvPr id="925" name="Google Shape;925;p98"/>
          <p:cNvPicPr preferRelativeResize="0"/>
          <p:nvPr/>
        </p:nvPicPr>
        <p:blipFill rotWithShape="1">
          <a:blip r:embed="rId5">
            <a:alphaModFix/>
          </a:blip>
          <a:srcRect b="0" l="0" r="0" t="0"/>
          <a:stretch/>
        </p:blipFill>
        <p:spPr>
          <a:xfrm>
            <a:off x="1528599" y="1339900"/>
            <a:ext cx="1649599" cy="3571536"/>
          </a:xfrm>
          <a:prstGeom prst="rect">
            <a:avLst/>
          </a:prstGeom>
          <a:noFill/>
          <a:ln>
            <a:noFill/>
          </a:ln>
        </p:spPr>
      </p:pic>
      <p:pic>
        <p:nvPicPr>
          <p:cNvPr id="926" name="Google Shape;926;p98"/>
          <p:cNvPicPr preferRelativeResize="0"/>
          <p:nvPr/>
        </p:nvPicPr>
        <p:blipFill rotWithShape="1">
          <a:blip r:embed="rId4">
            <a:alphaModFix/>
          </a:blip>
          <a:srcRect b="0" l="0" r="0" t="0"/>
          <a:stretch/>
        </p:blipFill>
        <p:spPr>
          <a:xfrm>
            <a:off x="2200750" y="3793619"/>
            <a:ext cx="431350" cy="609231"/>
          </a:xfrm>
          <a:prstGeom prst="rect">
            <a:avLst/>
          </a:prstGeom>
          <a:noFill/>
          <a:ln>
            <a:noFill/>
          </a:ln>
        </p:spPr>
      </p:pic>
      <p:pic>
        <p:nvPicPr>
          <p:cNvPr id="927" name="Google Shape;927;p98"/>
          <p:cNvPicPr preferRelativeResize="0"/>
          <p:nvPr/>
        </p:nvPicPr>
        <p:blipFill rotWithShape="1">
          <a:blip r:embed="rId6">
            <a:alphaModFix/>
          </a:blip>
          <a:srcRect b="0" l="0" r="0" t="0"/>
          <a:stretch/>
        </p:blipFill>
        <p:spPr>
          <a:xfrm>
            <a:off x="1528599" y="1339890"/>
            <a:ext cx="1649599" cy="3571536"/>
          </a:xfrm>
          <a:prstGeom prst="rect">
            <a:avLst/>
          </a:prstGeom>
          <a:noFill/>
          <a:ln>
            <a:noFill/>
          </a:ln>
        </p:spPr>
      </p:pic>
      <p:sp>
        <p:nvSpPr>
          <p:cNvPr id="928" name="Google Shape;928;p98"/>
          <p:cNvSpPr/>
          <p:nvPr/>
        </p:nvSpPr>
        <p:spPr>
          <a:xfrm>
            <a:off x="2074700" y="938375"/>
            <a:ext cx="557400" cy="553800"/>
          </a:xfrm>
          <a:prstGeom prst="ellipse">
            <a:avLst/>
          </a:prstGeom>
          <a:solidFill>
            <a:srgbClr val="D600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4</a:t>
            </a:r>
            <a:endParaRPr b="0" i="0" sz="3000" u="none" cap="none" strike="noStrike">
              <a:solidFill>
                <a:schemeClr val="lt1"/>
              </a:solidFill>
              <a:latin typeface="Delicious Handrawn"/>
              <a:ea typeface="Delicious Handrawn"/>
              <a:cs typeface="Delicious Handrawn"/>
              <a:sym typeface="Delicious Handrawn"/>
            </a:endParaRPr>
          </a:p>
        </p:txBody>
      </p:sp>
      <p:pic>
        <p:nvPicPr>
          <p:cNvPr id="929" name="Google Shape;929;p98"/>
          <p:cNvPicPr preferRelativeResize="0"/>
          <p:nvPr/>
        </p:nvPicPr>
        <p:blipFill rotWithShape="1">
          <a:blip r:embed="rId4">
            <a:alphaModFix/>
          </a:blip>
          <a:srcRect b="0" l="0" r="0" t="0"/>
          <a:stretch/>
        </p:blipFill>
        <p:spPr>
          <a:xfrm>
            <a:off x="2074688" y="3355769"/>
            <a:ext cx="431350" cy="609231"/>
          </a:xfrm>
          <a:prstGeom prst="rect">
            <a:avLst/>
          </a:prstGeom>
          <a:noFill/>
          <a:ln>
            <a:noFill/>
          </a:ln>
        </p:spPr>
      </p:pic>
      <p:pic>
        <p:nvPicPr>
          <p:cNvPr id="930" name="Google Shape;930;p98"/>
          <p:cNvPicPr preferRelativeResize="0"/>
          <p:nvPr/>
        </p:nvPicPr>
        <p:blipFill rotWithShape="1">
          <a:blip r:embed="rId7">
            <a:alphaModFix/>
          </a:blip>
          <a:srcRect b="31299" l="0" r="0" t="0"/>
          <a:stretch/>
        </p:blipFill>
        <p:spPr>
          <a:xfrm>
            <a:off x="3970600" y="1339900"/>
            <a:ext cx="1649599" cy="2453724"/>
          </a:xfrm>
          <a:prstGeom prst="rect">
            <a:avLst/>
          </a:prstGeom>
          <a:noFill/>
          <a:ln>
            <a:noFill/>
          </a:ln>
        </p:spPr>
      </p:pic>
      <p:sp>
        <p:nvSpPr>
          <p:cNvPr id="931" name="Google Shape;931;p98"/>
          <p:cNvSpPr/>
          <p:nvPr/>
        </p:nvSpPr>
        <p:spPr>
          <a:xfrm>
            <a:off x="4485250" y="938375"/>
            <a:ext cx="557400" cy="553800"/>
          </a:xfrm>
          <a:prstGeom prst="ellipse">
            <a:avLst/>
          </a:prstGeom>
          <a:solidFill>
            <a:srgbClr val="FF5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defRPr sz="3000">
                <a:solidFill>
                  <a:schemeClr val="lt1"/>
                </a:solidFill>
                <a:latin typeface="Delicious Handrawn"/>
                <a:ea typeface="Delicious Handrawn"/>
                <a:cs typeface="Delicious Handrawn"/>
                <a:sym typeface="Delicious Handrawn"/>
              </a:defRPr>
            </a:pPr>
            <a:r>
              <a:t>5</a:t>
            </a:r>
            <a:endParaRPr b="0" i="0" sz="3000" u="none" cap="none" strike="noStrike">
              <a:solidFill>
                <a:schemeClr val="lt1"/>
              </a:solidFill>
              <a:latin typeface="Delicious Handrawn"/>
              <a:ea typeface="Delicious Handrawn"/>
              <a:cs typeface="Delicious Handrawn"/>
              <a:sym typeface="Delicious Handrawn"/>
            </a:endParaRPr>
          </a:p>
        </p:txBody>
      </p:sp>
      <p:sp>
        <p:nvSpPr>
          <p:cNvPr id="932" name="Google Shape;932;p98"/>
          <p:cNvSpPr/>
          <p:nvPr/>
        </p:nvSpPr>
        <p:spPr>
          <a:xfrm>
            <a:off x="4907450" y="1766950"/>
            <a:ext cx="338100" cy="82800"/>
          </a:xfrm>
          <a:prstGeom prst="rect">
            <a:avLst/>
          </a:prstGeom>
          <a:solidFill>
            <a:srgbClr val="E1FF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Start</a:t>
            </a:r>
            <a:endParaRPr b="0" i="0" sz="450" u="none" cap="none" strike="noStrike">
              <a:solidFill>
                <a:srgbClr val="000000"/>
              </a:solidFill>
              <a:latin typeface="Arial"/>
              <a:ea typeface="Arial"/>
              <a:cs typeface="Arial"/>
              <a:sym typeface="Arial"/>
            </a:endParaRPr>
          </a:p>
        </p:txBody>
      </p:sp>
      <p:sp>
        <p:nvSpPr>
          <p:cNvPr id="933" name="Google Shape;933;p98"/>
          <p:cNvSpPr/>
          <p:nvPr/>
        </p:nvSpPr>
        <p:spPr>
          <a:xfrm>
            <a:off x="4052125" y="1927175"/>
            <a:ext cx="600000" cy="12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
              <a:buFont typeface="Arial"/>
              <a:buNone/>
              <a:defRPr sz="450">
                <a:solidFill>
                  <a:srgbClr val="000000"/>
                </a:solidFill>
                <a:latin typeface="Arial"/>
                <a:ea typeface="Arial"/>
                <a:cs typeface="Arial"/>
                <a:sym typeface="Arial"/>
              </a:defRPr>
            </a:pPr>
            <a:r>
              <a:t>Your ID is</a:t>
            </a:r>
            <a:endParaRPr b="0" i="0" sz="450" u="none" cap="none" strike="noStrike">
              <a:solidFill>
                <a:srgbClr val="000000"/>
              </a:solidFill>
              <a:latin typeface="Arial"/>
              <a:ea typeface="Arial"/>
              <a:cs typeface="Arial"/>
              <a:sym typeface="Arial"/>
            </a:endParaRPr>
          </a:p>
        </p:txBody>
      </p:sp>
      <p:sp>
        <p:nvSpPr>
          <p:cNvPr id="934" name="Google Shape;934;p98"/>
          <p:cNvSpPr txBox="1"/>
          <p:nvPr/>
        </p:nvSpPr>
        <p:spPr>
          <a:xfrm>
            <a:off x="5405550" y="1892788"/>
            <a:ext cx="2257500" cy="60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a:solidFill>
                  <a:srgbClr val="0C4061"/>
                </a:solidFill>
                <a:latin typeface="Delicious Handrawn"/>
                <a:ea typeface="Delicious Handrawn"/>
                <a:cs typeface="Delicious Handrawn"/>
                <a:sym typeface="Delicious Handrawn"/>
              </a:defRPr>
            </a:pPr>
            <a:r>
              <a:t>The Identification Number (ID) that parents will share with you</a:t>
            </a:r>
            <a:endParaRPr b="0" i="0" u="none" cap="none" strike="noStrike">
              <a:solidFill>
                <a:srgbClr val="0C4061"/>
              </a:solidFill>
              <a:latin typeface="Delicious Handrawn"/>
              <a:ea typeface="Delicious Handrawn"/>
              <a:cs typeface="Delicious Handrawn"/>
              <a:sym typeface="Delicious Handrawn"/>
            </a:endParaRPr>
          </a:p>
        </p:txBody>
      </p:sp>
      <p:pic>
        <p:nvPicPr>
          <p:cNvPr id="935" name="Google Shape;935;p98"/>
          <p:cNvPicPr preferRelativeResize="0"/>
          <p:nvPr/>
        </p:nvPicPr>
        <p:blipFill rotWithShape="1">
          <a:blip r:embed="rId8">
            <a:alphaModFix/>
          </a:blip>
          <a:srcRect b="0" l="0" r="0" t="0"/>
          <a:stretch/>
        </p:blipFill>
        <p:spPr>
          <a:xfrm rot="3338200">
            <a:off x="5112508" y="1812035"/>
            <a:ext cx="358380" cy="358380"/>
          </a:xfrm>
          <a:prstGeom prst="rect">
            <a:avLst/>
          </a:prstGeom>
          <a:noFill/>
          <a:ln>
            <a:noFill/>
          </a:ln>
        </p:spPr>
      </p:pic>
      <p:sp>
        <p:nvSpPr>
          <p:cNvPr id="936" name="Google Shape;936;p98"/>
          <p:cNvSpPr txBox="1"/>
          <p:nvPr/>
        </p:nvSpPr>
        <p:spPr>
          <a:xfrm>
            <a:off x="6066000" y="3426075"/>
            <a:ext cx="1474500" cy="4980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defRPr sz="1600">
                <a:solidFill>
                  <a:srgbClr val="0C4061"/>
                </a:solidFill>
                <a:latin typeface="Delicious Handrawn"/>
                <a:ea typeface="Delicious Handrawn"/>
                <a:cs typeface="Delicious Handrawn"/>
                <a:sym typeface="Delicious Handrawn"/>
              </a:defRPr>
            </a:pPr>
            <a:r>
              <a:t>Welcome messages</a:t>
            </a:r>
            <a:endParaRPr b="0" i="0" sz="1600" u="none" cap="none" strike="noStrike">
              <a:solidFill>
                <a:srgbClr val="0C4061"/>
              </a:solidFill>
              <a:latin typeface="Delicious Handrawn"/>
              <a:ea typeface="Delicious Handrawn"/>
              <a:cs typeface="Delicious Handrawn"/>
              <a:sym typeface="Delicious Handrawn"/>
            </a:endParaRPr>
          </a:p>
        </p:txBody>
      </p:sp>
      <p:pic>
        <p:nvPicPr>
          <p:cNvPr id="937" name="Google Shape;937;p98"/>
          <p:cNvPicPr preferRelativeResize="0"/>
          <p:nvPr/>
        </p:nvPicPr>
        <p:blipFill rotWithShape="1">
          <a:blip r:embed="rId8">
            <a:alphaModFix/>
          </a:blip>
          <a:srcRect b="0" l="0" r="0" t="0"/>
          <a:stretch/>
        </p:blipFill>
        <p:spPr>
          <a:xfrm rot="3338203">
            <a:off x="5254505" y="3246862"/>
            <a:ext cx="679107" cy="679107"/>
          </a:xfrm>
          <a:prstGeom prst="rect">
            <a:avLst/>
          </a:prstGeom>
          <a:noFill/>
          <a:ln>
            <a:noFill/>
          </a:ln>
        </p:spPr>
      </p:pic>
      <p:pic>
        <p:nvPicPr>
          <p:cNvPr id="938" name="Google Shape;938;p98"/>
          <p:cNvPicPr preferRelativeResize="0"/>
          <p:nvPr/>
        </p:nvPicPr>
        <p:blipFill rotWithShape="1">
          <a:blip r:embed="rId8">
            <a:alphaModFix/>
          </a:blip>
          <a:srcRect b="0" l="0" r="0" t="0"/>
          <a:stretch/>
        </p:blipFill>
        <p:spPr>
          <a:xfrm rot="3338199">
            <a:off x="7429682" y="4219234"/>
            <a:ext cx="483357" cy="483357"/>
          </a:xfrm>
          <a:prstGeom prst="rect">
            <a:avLst/>
          </a:prstGeom>
          <a:noFill/>
          <a:ln>
            <a:noFill/>
          </a:ln>
        </p:spPr>
      </p:pic>
      <p:sp>
        <p:nvSpPr>
          <p:cNvPr id="939" name="Google Shape;939;p98"/>
          <p:cNvSpPr/>
          <p:nvPr/>
        </p:nvSpPr>
        <p:spPr>
          <a:xfrm>
            <a:off x="1742550" y="3405950"/>
            <a:ext cx="236100" cy="82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defRPr sz="300"/>
            </a:pPr>
            <a:r>
              <a:t>ENTRENAR</a:t>
            </a:r>
            <a:endParaRPr sz="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9"/>
          <p:cNvSpPr txBox="1"/>
          <p:nvPr/>
        </p:nvSpPr>
        <p:spPr>
          <a:xfrm>
            <a:off x="337425" y="731350"/>
            <a:ext cx="85026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Write your first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Write your last name</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your gender</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defRPr>
            </a:pPr>
            <a:r>
              <a:t>Choose the state you reside in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a:defRPr sz="1300">
                <a:solidFill>
                  <a:srgbClr val="123D5D"/>
                </a:solidFill>
                <a:latin typeface="Arial"/>
                <a:ea typeface="Arial"/>
                <a:cs typeface="Arial"/>
                <a:sym typeface="Arial"/>
              </a:defRPr>
            </a:pPr>
            <a:r>
              <a:t>Choose your marital status</a:t>
            </a:r>
            <a:endParaRPr b="0" i="0" sz="1300" u="none" cap="none" strike="noStrike">
              <a:solidFill>
                <a:srgbClr val="123D5D"/>
              </a:solidFill>
              <a:latin typeface="Arial"/>
              <a:ea typeface="Arial"/>
              <a:cs typeface="Arial"/>
              <a:sym typeface="Arial"/>
            </a:endParaRPr>
          </a:p>
        </p:txBody>
      </p:sp>
      <p:sp>
        <p:nvSpPr>
          <p:cNvPr id="945" name="Google Shape;945;p9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46" name="Google Shape;946;p9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pic>
        <p:nvPicPr>
          <p:cNvPr id="947" name="Google Shape;947;p99"/>
          <p:cNvPicPr preferRelativeResize="0"/>
          <p:nvPr/>
        </p:nvPicPr>
        <p:blipFill rotWithShape="1">
          <a:blip r:embed="rId3">
            <a:alphaModFix/>
          </a:blip>
          <a:srcRect b="5420" l="0" r="44134" t="5429"/>
          <a:stretch/>
        </p:blipFill>
        <p:spPr>
          <a:xfrm>
            <a:off x="5742476" y="1665399"/>
            <a:ext cx="2645400" cy="2645400"/>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00"/>
          <p:cNvSpPr txBox="1"/>
          <p:nvPr/>
        </p:nvSpPr>
        <p:spPr>
          <a:xfrm>
            <a:off x="337425" y="731350"/>
            <a:ext cx="8502600" cy="197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0969B"/>
                </a:solidFill>
              </a:defRPr>
            </a:pPr>
            <a:r>
              <a:rPr>
                <a:latin typeface="Arial"/>
                <a:ea typeface="Arial"/>
                <a:cs typeface="Arial"/>
                <a:sym typeface="Arial"/>
              </a:rPr>
              <a:t>Let's start with the </a:t>
            </a:r>
            <a:r>
              <a:t>Crianza con Conciencia+ chatbot</a:t>
            </a:r>
            <a:endParaRPr b="0" i="0" sz="1600" u="none" cap="none" strike="noStrike">
              <a:solidFill>
                <a:srgbClr val="00969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300" u="none" cap="none" strike="noStrike">
              <a:solidFill>
                <a:srgbClr val="00969B"/>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300"/>
              <a:buFont typeface="Arial"/>
              <a:buNone/>
              <a:defRPr sz="1300">
                <a:solidFill>
                  <a:srgbClr val="123D5D"/>
                </a:solidFill>
              </a:defRPr>
            </a:pPr>
            <a:r>
              <a:t>Be ready</a:t>
            </a:r>
            <a:r>
              <a:rPr>
                <a:latin typeface="Arial"/>
                <a:ea typeface="Arial"/>
                <a:cs typeface="Arial"/>
                <a:sym typeface="Arial"/>
              </a:rPr>
              <a:t> to fill out the following information as the automated chat requests them:</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Write the </a:t>
            </a:r>
            <a:r>
              <a:rPr b="1"/>
              <a:t>FIRST NAME OR NICKNAME </a:t>
            </a:r>
            <a:r>
              <a:rPr>
                <a:latin typeface="Arial"/>
                <a:ea typeface="Arial"/>
                <a:cs typeface="Arial"/>
                <a:sym typeface="Arial"/>
              </a:rPr>
              <a:t>of your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Choose the sex of the girl, boy or </a:t>
            </a:r>
            <a:r>
              <a:t>teen</a:t>
            </a:r>
            <a:endParaRPr b="0" i="0" sz="1300" u="none" cap="none" strike="noStrike">
              <a:solidFill>
                <a:srgbClr val="123D5D"/>
              </a:solidFill>
              <a:latin typeface="Arial"/>
              <a:ea typeface="Arial"/>
              <a:cs typeface="Arial"/>
              <a:sym typeface="Arial"/>
            </a:endParaRPr>
          </a:p>
          <a:p>
            <a:pPr indent="-349250" lvl="0" marL="457200" marR="0" rtl="0" algn="l">
              <a:lnSpc>
                <a:spcPct val="100000"/>
              </a:lnSpc>
              <a:spcBef>
                <a:spcPts val="1000"/>
              </a:spcBef>
              <a:spcAft>
                <a:spcPts val="0"/>
              </a:spcAft>
              <a:buClr>
                <a:srgbClr val="00969B"/>
              </a:buClr>
              <a:buSzPts val="1900"/>
              <a:buFont typeface="Delicious Handrawn"/>
              <a:buAutoNum type="arabicPeriod" startAt="6"/>
              <a:defRPr sz="1300">
                <a:solidFill>
                  <a:srgbClr val="123D5D"/>
                </a:solidFill>
              </a:defRPr>
            </a:pPr>
            <a:r>
              <a:rPr>
                <a:latin typeface="Arial"/>
                <a:ea typeface="Arial"/>
                <a:cs typeface="Arial"/>
                <a:sym typeface="Arial"/>
              </a:rPr>
              <a:t>Indicate the date of birth of the girl, boy or </a:t>
            </a:r>
            <a:r>
              <a:t>teen</a:t>
            </a:r>
            <a:r>
              <a:rPr>
                <a:latin typeface="Arial"/>
                <a:ea typeface="Arial"/>
                <a:cs typeface="Arial"/>
                <a:sym typeface="Arial"/>
              </a:rPr>
              <a:t> (dd/mm/yyyy)</a:t>
            </a:r>
            <a:endParaRPr b="0" i="0" sz="1300" u="none" cap="none" strike="noStrike">
              <a:solidFill>
                <a:srgbClr val="123D5D"/>
              </a:solidFill>
              <a:latin typeface="Arial"/>
              <a:ea typeface="Arial"/>
              <a:cs typeface="Arial"/>
              <a:sym typeface="Arial"/>
            </a:endParaRPr>
          </a:p>
        </p:txBody>
      </p:sp>
      <p:sp>
        <p:nvSpPr>
          <p:cNvPr id="953" name="Google Shape;953;p10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54" name="Google Shape;954;p10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955" name="Google Shape;955;p100"/>
          <p:cNvSpPr/>
          <p:nvPr/>
        </p:nvSpPr>
        <p:spPr>
          <a:xfrm>
            <a:off x="424675" y="2937475"/>
            <a:ext cx="7904100" cy="10380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pic>
        <p:nvPicPr>
          <p:cNvPr id="956" name="Google Shape;956;p100"/>
          <p:cNvPicPr preferRelativeResize="0"/>
          <p:nvPr/>
        </p:nvPicPr>
        <p:blipFill rotWithShape="1">
          <a:blip r:embed="rId3">
            <a:alphaModFix/>
          </a:blip>
          <a:srcRect b="27677" l="0" r="44320" t="0"/>
          <a:stretch/>
        </p:blipFill>
        <p:spPr>
          <a:xfrm>
            <a:off x="125650" y="3350350"/>
            <a:ext cx="1186500" cy="1155600"/>
          </a:xfrm>
          <a:prstGeom prst="ellipse">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1"/>
          <p:cNvSpPr txBox="1"/>
          <p:nvPr/>
        </p:nvSpPr>
        <p:spPr>
          <a:xfrm>
            <a:off x="854050" y="1970050"/>
            <a:ext cx="7904100" cy="268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We understand that every child is unique, and each situation is complex.</a:t>
            </a:r>
            <a:endParaRPr sz="1500">
              <a:solidFill>
                <a:schemeClr val="dk1"/>
              </a:solidFill>
              <a:latin typeface="Noto Sans"/>
              <a:ea typeface="Noto Sans"/>
              <a:cs typeface="Noto Sans"/>
              <a:sym typeface="Noto Sans"/>
            </a:endParaRPr>
          </a:p>
          <a:p>
            <a:pPr indent="0" lvl="0" marL="0" rtl="0" algn="l">
              <a:spcBef>
                <a:spcPts val="1000"/>
              </a:spcBef>
              <a:spcAft>
                <a:spcPts val="0"/>
              </a:spcAft>
              <a:buClr>
                <a:schemeClr val="dk1"/>
              </a:buClr>
              <a:buSzPts val="1100"/>
              <a:buFont typeface="Arial"/>
              <a:buNone/>
              <a:defRPr sz="1500">
                <a:solidFill>
                  <a:schemeClr val="dk1"/>
                </a:solidFill>
                <a:latin typeface="Noto Sans"/>
                <a:ea typeface="Noto Sans"/>
                <a:cs typeface="Noto Sans"/>
                <a:sym typeface="Noto Sans"/>
              </a:defRPr>
            </a:pPr>
            <a:r>
              <a:t>You will get the most out of Crianza con Conciencia+ if you focus on one girl, boy, or teen.</a:t>
            </a:r>
            <a:endParaRPr sz="1500">
              <a:solidFill>
                <a:schemeClr val="dk1"/>
              </a:solidFill>
              <a:latin typeface="Noto Sans"/>
              <a:ea typeface="Noto Sans"/>
              <a:cs typeface="Noto Sans"/>
              <a:sym typeface="Noto Sans"/>
            </a:endParaRPr>
          </a:p>
          <a:p>
            <a:pPr indent="0" lvl="0" marL="0" marR="0" rtl="0" algn="just">
              <a:lnSpc>
                <a:spcPct val="100000"/>
              </a:lnSpc>
              <a:spcBef>
                <a:spcPts val="1000"/>
              </a:spcBef>
              <a:spcAft>
                <a:spcPts val="0"/>
              </a:spcAft>
              <a:buNone/>
              <a:defRPr sz="1500">
                <a:solidFill>
                  <a:schemeClr val="dk1"/>
                </a:solidFill>
                <a:latin typeface="Noto Sans"/>
                <a:ea typeface="Noto Sans"/>
                <a:cs typeface="Noto Sans"/>
                <a:sym typeface="Noto Sans"/>
              </a:defRPr>
            </a:pPr>
            <a:r>
              <a:t>When enrolling, please choose the girl, boy or teen having behavioral challenges. Remember, the girl, boy, or teen has to be between the ages of </a:t>
            </a:r>
            <a:r>
              <a:rPr b="1"/>
              <a:t>2 and 17. </a:t>
            </a:r>
            <a:endParaRPr b="1"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Focusing on one girl, boy, or teen will you to have a deeper understanding of their needs.</a:t>
            </a:r>
            <a:endParaRPr sz="1500">
              <a:solidFill>
                <a:schemeClr val="dk1"/>
              </a:solidFill>
              <a:latin typeface="Noto Sans"/>
              <a:ea typeface="Noto Sans"/>
              <a:cs typeface="Noto Sans"/>
              <a:sym typeface="Noto Sans"/>
            </a:endParaRPr>
          </a:p>
          <a:p>
            <a:pPr indent="0" lvl="0" marL="0" marR="0" rtl="0" algn="l">
              <a:lnSpc>
                <a:spcPct val="100000"/>
              </a:lnSpc>
              <a:spcBef>
                <a:spcPts val="1000"/>
              </a:spcBef>
              <a:spcAft>
                <a:spcPts val="0"/>
              </a:spcAft>
              <a:buNone/>
              <a:defRPr sz="1500">
                <a:solidFill>
                  <a:schemeClr val="dk1"/>
                </a:solidFill>
                <a:latin typeface="Noto Sans"/>
                <a:ea typeface="Noto Sans"/>
                <a:cs typeface="Noto Sans"/>
                <a:sym typeface="Noto Sans"/>
              </a:defRPr>
            </a:pPr>
            <a:r>
              <a:t>Lessons learnt from Crianza con Conciencia+ can be applied to support the growth of all your children.</a:t>
            </a:r>
            <a:endParaRPr b="1" sz="1500">
              <a:solidFill>
                <a:srgbClr val="00969B"/>
              </a:solidFill>
            </a:endParaRPr>
          </a:p>
        </p:txBody>
      </p:sp>
      <p:sp>
        <p:nvSpPr>
          <p:cNvPr id="962" name="Google Shape;962;p10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63" name="Google Shape;963;p10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sp>
        <p:nvSpPr>
          <p:cNvPr id="964" name="Google Shape;964;p101"/>
          <p:cNvSpPr/>
          <p:nvPr/>
        </p:nvSpPr>
        <p:spPr>
          <a:xfrm>
            <a:off x="698425" y="908400"/>
            <a:ext cx="7904100" cy="884700"/>
          </a:xfrm>
          <a:prstGeom prst="roundRect">
            <a:avLst>
              <a:gd fmla="val 16667" name="adj"/>
            </a:avLst>
          </a:prstGeom>
          <a:solidFill>
            <a:srgbClr val="D60066"/>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i="1">
                <a:solidFill>
                  <a:schemeClr val="lt1"/>
                </a:solidFill>
              </a:defRPr>
            </a:pPr>
            <a:r>
              <a:t>But which girl, boy or teen to choose? I have multiple children!</a:t>
            </a:r>
            <a:endParaRPr i="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314" name="Shape 314"/>
        <p:cNvGrpSpPr/>
        <p:nvPr/>
      </p:nvGrpSpPr>
      <p:grpSpPr>
        <a:xfrm>
          <a:off x="0" y="0"/>
          <a:ext cx="0" cy="0"/>
          <a:chOff x="0" y="0"/>
          <a:chExt cx="0" cy="0"/>
        </a:xfrm>
      </p:grpSpPr>
      <p:sp>
        <p:nvSpPr>
          <p:cNvPr id="315" name="Google Shape;315;p4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700">
                <a:solidFill>
                  <a:schemeClr val="lt1"/>
                </a:solidFill>
                <a:latin typeface="Noto Sans"/>
                <a:ea typeface="Noto Sans"/>
                <a:cs typeface="Noto Sans"/>
                <a:sym typeface="Noto Sans"/>
              </a:defRPr>
            </a:pPr>
            <a:r>
              <a:t>Getting to know each other zoom poll</a:t>
            </a:r>
            <a:endParaRPr b="1" sz="5700">
              <a:solidFill>
                <a:schemeClr val="lt1"/>
              </a:solidFill>
              <a:latin typeface="Noto Sans"/>
              <a:ea typeface="Noto Sans"/>
              <a:cs typeface="Noto Sans"/>
              <a:sym typeface="Noto Sans"/>
            </a:endParaRPr>
          </a:p>
        </p:txBody>
      </p:sp>
      <p:pic>
        <p:nvPicPr>
          <p:cNvPr id="316" name="Google Shape;316;p48"/>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102"/>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970" name="Google Shape;970;p102" title="onboarding_yc.mp4">
            <a:hlinkClick r:id="rId4"/>
          </p:cNvPr>
          <p:cNvPicPr preferRelativeResize="0"/>
          <p:nvPr/>
        </p:nvPicPr>
        <p:blipFill rotWithShape="1">
          <a:blip r:embed="rId5">
            <a:alphaModFix/>
          </a:blip>
          <a:srcRect b="0" l="0" r="0" t="0"/>
          <a:stretch/>
        </p:blipFill>
        <p:spPr>
          <a:xfrm>
            <a:off x="1231700" y="692825"/>
            <a:ext cx="6680602" cy="37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3"/>
          <p:cNvSpPr txBox="1"/>
          <p:nvPr/>
        </p:nvSpPr>
        <p:spPr>
          <a:xfrm>
            <a:off x="286225" y="855984"/>
            <a:ext cx="81996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1000"/>
              </a:spcBef>
              <a:spcAft>
                <a:spcPts val="0"/>
              </a:spcAft>
              <a:buClr>
                <a:srgbClr val="000000"/>
              </a:buClr>
              <a:buSzPts val="1500"/>
              <a:buFont typeface="Arial"/>
              <a:buNone/>
              <a:defRPr sz="1500">
                <a:solidFill>
                  <a:srgbClr val="123D5D"/>
                </a:solidFill>
              </a:defRPr>
            </a:pPr>
            <a:r>
              <a:rPr>
                <a:latin typeface="Arial"/>
                <a:ea typeface="Arial"/>
                <a:cs typeface="Arial"/>
                <a:sym typeface="Arial"/>
              </a:rPr>
              <a:t>Choose </a:t>
            </a:r>
            <a:r>
              <a:rPr b="1"/>
              <a:t>ANY ONE OPTION </a:t>
            </a:r>
            <a:r>
              <a:t>for</a:t>
            </a:r>
            <a:r>
              <a:rPr>
                <a:latin typeface="Arial"/>
                <a:ea typeface="Arial"/>
                <a:cs typeface="Arial"/>
                <a:sym typeface="Arial"/>
              </a:rPr>
              <a:t> how you want to receive messages</a:t>
            </a:r>
            <a:endParaRPr b="0" i="0" sz="1500" u="none" cap="none" strike="noStrike">
              <a:solidFill>
                <a:srgbClr val="123D5D"/>
              </a:solidFill>
              <a:latin typeface="Arial"/>
              <a:ea typeface="Arial"/>
              <a:cs typeface="Arial"/>
              <a:sym typeface="Arial"/>
            </a:endParaRPr>
          </a:p>
        </p:txBody>
      </p:sp>
      <p:sp>
        <p:nvSpPr>
          <p:cNvPr id="976" name="Google Shape;976;p103"/>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77" name="Google Shape;977;p103"/>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First steps in </a:t>
            </a:r>
            <a:r>
              <a:t>Crianza con Conciencia+ Chatbot</a:t>
            </a:r>
            <a:endParaRPr b="0" i="0" sz="1300" u="none" cap="none" strike="noStrike">
              <a:solidFill>
                <a:srgbClr val="000000"/>
              </a:solidFill>
              <a:latin typeface="Arial"/>
              <a:ea typeface="Arial"/>
              <a:cs typeface="Arial"/>
              <a:sym typeface="Arial"/>
            </a:endParaRPr>
          </a:p>
        </p:txBody>
      </p:sp>
      <p:grpSp>
        <p:nvGrpSpPr>
          <p:cNvPr id="978" name="Google Shape;978;p103"/>
          <p:cNvGrpSpPr/>
          <p:nvPr/>
        </p:nvGrpSpPr>
        <p:grpSpPr>
          <a:xfrm>
            <a:off x="1445012" y="1352951"/>
            <a:ext cx="569100" cy="576600"/>
            <a:chOff x="1680299" y="3458426"/>
            <a:chExt cx="569100" cy="576600"/>
          </a:xfrm>
        </p:grpSpPr>
        <p:sp>
          <p:nvSpPr>
            <p:cNvPr id="979" name="Google Shape;979;p103"/>
            <p:cNvSpPr/>
            <p:nvPr/>
          </p:nvSpPr>
          <p:spPr>
            <a:xfrm>
              <a:off x="1680299" y="3458426"/>
              <a:ext cx="569100" cy="576600"/>
            </a:xfrm>
            <a:prstGeom prst="ellipse">
              <a:avLst/>
            </a:prstGeom>
            <a:solidFill>
              <a:srgbClr val="FF5E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980" name="Google Shape;980;p103"/>
            <p:cNvPicPr preferRelativeResize="0"/>
            <p:nvPr/>
          </p:nvPicPr>
          <p:blipFill>
            <a:blip r:embed="rId3">
              <a:alphaModFix/>
            </a:blip>
            <a:stretch>
              <a:fillRect/>
            </a:stretch>
          </p:blipFill>
          <p:spPr>
            <a:xfrm>
              <a:off x="1799914" y="3581840"/>
              <a:ext cx="329807" cy="329815"/>
            </a:xfrm>
            <a:prstGeom prst="rect">
              <a:avLst/>
            </a:prstGeom>
            <a:noFill/>
            <a:ln>
              <a:noFill/>
            </a:ln>
          </p:spPr>
        </p:pic>
      </p:grpSp>
      <p:sp>
        <p:nvSpPr>
          <p:cNvPr id="981" name="Google Shape;981;p103"/>
          <p:cNvSpPr/>
          <p:nvPr/>
        </p:nvSpPr>
        <p:spPr>
          <a:xfrm>
            <a:off x="677463" y="2118001"/>
            <a:ext cx="2104200" cy="2303100"/>
          </a:xfrm>
          <a:prstGeom prst="roundRect">
            <a:avLst>
              <a:gd fmla="val 16667" name="adj"/>
            </a:avLst>
          </a:prstGeom>
          <a:solidFill>
            <a:srgbClr val="FF5E00"/>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Video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DON’T </a:t>
            </a:r>
            <a:r>
              <a:t>need to save data</a:t>
            </a:r>
            <a:endParaRPr>
              <a:solidFill>
                <a:schemeClr val="lt1"/>
              </a:solidFill>
            </a:endParaRPr>
          </a:p>
        </p:txBody>
      </p:sp>
      <p:sp>
        <p:nvSpPr>
          <p:cNvPr id="982" name="Google Shape;982;p103"/>
          <p:cNvSpPr/>
          <p:nvPr/>
        </p:nvSpPr>
        <p:spPr>
          <a:xfrm>
            <a:off x="4168137" y="1352951"/>
            <a:ext cx="569100" cy="576600"/>
          </a:xfrm>
          <a:prstGeom prst="ellipse">
            <a:avLst/>
          </a:prstGeom>
          <a:solidFill>
            <a:srgbClr val="D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83" name="Google Shape;983;p103"/>
          <p:cNvSpPr/>
          <p:nvPr/>
        </p:nvSpPr>
        <p:spPr>
          <a:xfrm>
            <a:off x="3400588" y="2118001"/>
            <a:ext cx="2104200" cy="2303100"/>
          </a:xfrm>
          <a:prstGeom prst="roundRect">
            <a:avLst>
              <a:gd fmla="val 16667" name="adj"/>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Images, and Audio </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984" name="Google Shape;984;p103"/>
          <p:cNvPicPr preferRelativeResize="0"/>
          <p:nvPr/>
        </p:nvPicPr>
        <p:blipFill>
          <a:blip r:embed="rId4">
            <a:alphaModFix/>
          </a:blip>
          <a:stretch>
            <a:fillRect/>
          </a:stretch>
        </p:blipFill>
        <p:spPr>
          <a:xfrm>
            <a:off x="4291138" y="1479700"/>
            <a:ext cx="323100" cy="323100"/>
          </a:xfrm>
          <a:prstGeom prst="rect">
            <a:avLst/>
          </a:prstGeom>
          <a:noFill/>
          <a:ln>
            <a:noFill/>
          </a:ln>
        </p:spPr>
      </p:pic>
      <p:sp>
        <p:nvSpPr>
          <p:cNvPr id="985" name="Google Shape;985;p103"/>
          <p:cNvSpPr/>
          <p:nvPr/>
        </p:nvSpPr>
        <p:spPr>
          <a:xfrm>
            <a:off x="7129887" y="1352951"/>
            <a:ext cx="569100" cy="5766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86" name="Google Shape;986;p103"/>
          <p:cNvSpPr/>
          <p:nvPr/>
        </p:nvSpPr>
        <p:spPr>
          <a:xfrm>
            <a:off x="6362338" y="2118001"/>
            <a:ext cx="2104200" cy="2303100"/>
          </a:xfrm>
          <a:prstGeom prst="roundRect">
            <a:avLst>
              <a:gd fmla="val 16667" name="adj"/>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defRPr b="1">
                <a:solidFill>
                  <a:schemeClr val="lt1"/>
                </a:solidFill>
              </a:defRPr>
            </a:pPr>
            <a:r>
              <a:t>Text and Images only</a:t>
            </a:r>
            <a:endParaRPr b="1">
              <a:solidFill>
                <a:schemeClr val="lt1"/>
              </a:solidFill>
            </a:endParaRPr>
          </a:p>
          <a:p>
            <a:pPr indent="0" lvl="0" marL="0" rtl="0" algn="ctr">
              <a:spcBef>
                <a:spcPts val="0"/>
              </a:spcBef>
              <a:spcAft>
                <a:spcPts val="0"/>
              </a:spcAft>
              <a:buNone/>
            </a:pPr>
            <a:endParaRPr b="1">
              <a:solidFill>
                <a:schemeClr val="lt1"/>
              </a:solidFill>
            </a:endParaRPr>
          </a:p>
          <a:p>
            <a:pPr indent="0" lvl="0" marL="0" rtl="0" algn="ctr">
              <a:spcBef>
                <a:spcPts val="0"/>
              </a:spcBef>
              <a:spcAft>
                <a:spcPts val="0"/>
              </a:spcAft>
              <a:buNone/>
              <a:defRPr b="1">
                <a:solidFill>
                  <a:schemeClr val="lt1"/>
                </a:solidFill>
              </a:defRPr>
            </a:pPr>
            <a:r>
              <a:t>Select this option if: </a:t>
            </a:r>
            <a:endParaRPr b="1">
              <a:solidFill>
                <a:schemeClr val="lt1"/>
              </a:solidFill>
            </a:endParaRPr>
          </a:p>
          <a:p>
            <a:pPr indent="0" lvl="0" marL="0" rtl="0" algn="l">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Reading is </a:t>
            </a:r>
            <a:r>
              <a:rPr b="1"/>
              <a:t>NOT </a:t>
            </a:r>
            <a:r>
              <a:t>challenging for you </a:t>
            </a:r>
            <a:endParaRPr>
              <a:solidFill>
                <a:schemeClr val="lt1"/>
              </a:solidFill>
            </a:endParaRPr>
          </a:p>
          <a:p>
            <a:pPr indent="0" lvl="0" marL="0" rtl="0" algn="ctr">
              <a:spcBef>
                <a:spcPts val="0"/>
              </a:spcBef>
              <a:spcAft>
                <a:spcPts val="0"/>
              </a:spcAft>
              <a:buNone/>
            </a:pPr>
            <a:endParaRPr>
              <a:solidFill>
                <a:schemeClr val="lt1"/>
              </a:solidFill>
            </a:endParaRPr>
          </a:p>
          <a:p>
            <a:pPr indent="0" lvl="0" marL="0" rtl="0" algn="ctr">
              <a:spcBef>
                <a:spcPts val="0"/>
              </a:spcBef>
              <a:spcAft>
                <a:spcPts val="0"/>
              </a:spcAft>
              <a:buNone/>
              <a:defRPr>
                <a:solidFill>
                  <a:schemeClr val="lt1"/>
                </a:solidFill>
              </a:defRPr>
            </a:pPr>
            <a:r>
              <a:t>You </a:t>
            </a:r>
            <a:r>
              <a:rPr b="1"/>
              <a:t>DO </a:t>
            </a:r>
            <a:r>
              <a:t>need to save data</a:t>
            </a:r>
            <a:endParaRPr>
              <a:solidFill>
                <a:schemeClr val="lt1"/>
              </a:solidFill>
            </a:endParaRPr>
          </a:p>
        </p:txBody>
      </p:sp>
      <p:pic>
        <p:nvPicPr>
          <p:cNvPr id="987" name="Google Shape;987;p103"/>
          <p:cNvPicPr preferRelativeResize="0"/>
          <p:nvPr/>
        </p:nvPicPr>
        <p:blipFill>
          <a:blip r:embed="rId5">
            <a:alphaModFix/>
          </a:blip>
          <a:stretch>
            <a:fillRect/>
          </a:stretch>
        </p:blipFill>
        <p:spPr>
          <a:xfrm>
            <a:off x="7252888" y="1479700"/>
            <a:ext cx="323100" cy="323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4"/>
          <p:cNvSpPr txBox="1"/>
          <p:nvPr>
            <p:ph idx="1" type="body"/>
          </p:nvPr>
        </p:nvSpPr>
        <p:spPr>
          <a:xfrm>
            <a:off x="2655100" y="2081900"/>
            <a:ext cx="5817600" cy="6927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chemeClr val="lt1"/>
              </a:buClr>
              <a:buSzPts val="4500"/>
              <a:buFont typeface="Delicious Handrawn"/>
              <a:buNone/>
            </a:pPr>
            <a:r>
              <a:t>Now, we are ready to start!</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996" name="Shape 996"/>
        <p:cNvGrpSpPr/>
        <p:nvPr/>
      </p:nvGrpSpPr>
      <p:grpSpPr>
        <a:xfrm>
          <a:off x="0" y="0"/>
          <a:ext cx="0" cy="0"/>
          <a:chOff x="0" y="0"/>
          <a:chExt cx="0" cy="0"/>
        </a:xfrm>
      </p:grpSpPr>
      <p:sp>
        <p:nvSpPr>
          <p:cNvPr id="997" name="Google Shape;997;p105"/>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Zoom poll: How was your experience?</a:t>
            </a:r>
            <a:endParaRPr b="1" sz="50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106"/>
          <p:cNvPicPr preferRelativeResize="0"/>
          <p:nvPr/>
        </p:nvPicPr>
        <p:blipFill rotWithShape="1">
          <a:blip r:embed="rId3">
            <a:alphaModFix/>
          </a:blip>
          <a:srcRect b="0" l="0" r="0" t="0"/>
          <a:stretch/>
        </p:blipFill>
        <p:spPr>
          <a:xfrm>
            <a:off x="0" y="-14775"/>
            <a:ext cx="9143999" cy="5219026"/>
          </a:xfrm>
          <a:prstGeom prst="rect">
            <a:avLst/>
          </a:prstGeom>
          <a:noFill/>
          <a:ln>
            <a:noFill/>
          </a:ln>
        </p:spPr>
      </p:pic>
      <p:pic>
        <p:nvPicPr>
          <p:cNvPr id="1003" name="Google Shape;1003;p106" title="take_a_pause.mp4">
            <a:hlinkClick r:id="rId4"/>
          </p:cNvPr>
          <p:cNvPicPr preferRelativeResize="0"/>
          <p:nvPr/>
        </p:nvPicPr>
        <p:blipFill rotWithShape="1">
          <a:blip r:embed="rId5">
            <a:alphaModFix/>
          </a:blip>
          <a:srcRect b="0" l="0" r="0" t="0"/>
          <a:stretch/>
        </p:blipFill>
        <p:spPr>
          <a:xfrm>
            <a:off x="1252063" y="633226"/>
            <a:ext cx="6639874" cy="373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07"/>
          <p:cNvSpPr txBox="1"/>
          <p:nvPr>
            <p:ph idx="1" type="body"/>
          </p:nvPr>
        </p:nvSpPr>
        <p:spPr>
          <a:xfrm>
            <a:off x="4724200" y="2277575"/>
            <a:ext cx="4144200" cy="2192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lt1"/>
              </a:buClr>
              <a:buSzPts val="4500"/>
              <a:buFont typeface="Delicious Handrawn"/>
              <a:buNone/>
              <a:defRPr sz="3600"/>
            </a:pPr>
            <a:r>
              <a:t>Let’s explore the first lesson together! </a:t>
            </a:r>
            <a:endParaRPr sz="3600"/>
          </a:p>
          <a:p>
            <a:pPr indent="0" lvl="0" marL="0" rtl="0" algn="ctr">
              <a:lnSpc>
                <a:spcPct val="90000"/>
              </a:lnSpc>
              <a:spcBef>
                <a:spcPts val="1000"/>
              </a:spcBef>
              <a:spcAft>
                <a:spcPts val="1000"/>
              </a:spcAft>
              <a:buClr>
                <a:schemeClr val="lt1"/>
              </a:buClr>
              <a:buSzPts val="4500"/>
              <a:buFont typeface="Delicious Handrawn"/>
              <a:buNone/>
              <a:defRPr sz="3600"/>
            </a:pPr>
            <a:br>
              <a:rPr lang="en-US" sz="3600"/>
            </a:br>
            <a:r>
              <a:t>Select/Type SIGUIENTE</a:t>
            </a:r>
            <a:endParaRPr sz="3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8"/>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14" name="Google Shape;1014;p108"/>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What makes a lesson in Crianza con Conciencia+?</a:t>
            </a:r>
            <a:endParaRPr b="0" i="0" sz="1300" u="none" cap="none" strike="noStrike">
              <a:solidFill>
                <a:srgbClr val="000000"/>
              </a:solidFill>
              <a:latin typeface="Arial"/>
              <a:ea typeface="Arial"/>
              <a:cs typeface="Arial"/>
              <a:sym typeface="Arial"/>
            </a:endParaRPr>
          </a:p>
        </p:txBody>
      </p:sp>
      <p:pic>
        <p:nvPicPr>
          <p:cNvPr id="1015" name="Google Shape;1015;p108"/>
          <p:cNvPicPr preferRelativeResize="0"/>
          <p:nvPr/>
        </p:nvPicPr>
        <p:blipFill rotWithShape="1">
          <a:blip r:embed="rId3">
            <a:alphaModFix/>
          </a:blip>
          <a:srcRect b="0" l="0" r="0" t="54067"/>
          <a:stretch/>
        </p:blipFill>
        <p:spPr>
          <a:xfrm>
            <a:off x="784088" y="806731"/>
            <a:ext cx="1704534" cy="1694971"/>
          </a:xfrm>
          <a:prstGeom prst="rect">
            <a:avLst/>
          </a:prstGeom>
          <a:noFill/>
          <a:ln cap="flat" cmpd="sng" w="28575">
            <a:solidFill>
              <a:schemeClr val="accent4"/>
            </a:solidFill>
            <a:prstDash val="solid"/>
            <a:round/>
            <a:headEnd len="sm" w="sm" type="none"/>
            <a:tailEnd len="sm" w="sm" type="none"/>
          </a:ln>
        </p:spPr>
      </p:pic>
      <p:sp>
        <p:nvSpPr>
          <p:cNvPr id="1016" name="Google Shape;1016;p108"/>
          <p:cNvSpPr txBox="1"/>
          <p:nvPr/>
        </p:nvSpPr>
        <p:spPr>
          <a:xfrm>
            <a:off x="784088" y="2668031"/>
            <a:ext cx="1736100" cy="11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Quizzes</a:t>
            </a:r>
            <a:br>
              <a:rPr lang="en-US">
                <a:solidFill>
                  <a:schemeClr val="lt1"/>
                </a:solidFill>
                <a:latin typeface="Noto Sans"/>
                <a:ea typeface="Noto Sans"/>
                <a:cs typeface="Noto Sans"/>
                <a:sym typeface="Noto Sans"/>
              </a:rPr>
            </a:br>
            <a:br>
              <a:rPr lang="en-US">
                <a:solidFill>
                  <a:schemeClr val="lt1"/>
                </a:solidFill>
                <a:latin typeface="Noto Sans"/>
                <a:ea typeface="Noto Sans"/>
                <a:cs typeface="Noto Sans"/>
                <a:sym typeface="Noto Sans"/>
              </a:rPr>
            </a:br>
            <a:r>
              <a:rPr i="1"/>
              <a:t>Remember, answer what you know. We’re here to learn! </a:t>
            </a:r>
            <a:endParaRPr i="1">
              <a:solidFill>
                <a:schemeClr val="lt1"/>
              </a:solidFill>
              <a:latin typeface="Noto Sans"/>
              <a:ea typeface="Noto Sans"/>
              <a:cs typeface="Noto Sans"/>
              <a:sym typeface="Noto Sans"/>
            </a:endParaRPr>
          </a:p>
        </p:txBody>
      </p:sp>
      <p:pic>
        <p:nvPicPr>
          <p:cNvPr id="1017" name="Google Shape;1017;p108"/>
          <p:cNvPicPr preferRelativeResize="0"/>
          <p:nvPr/>
        </p:nvPicPr>
        <p:blipFill rotWithShape="1">
          <a:blip r:embed="rId4">
            <a:alphaModFix/>
          </a:blip>
          <a:srcRect b="46600" l="0" r="0" t="11199"/>
          <a:stretch/>
        </p:blipFill>
        <p:spPr>
          <a:xfrm>
            <a:off x="2655370" y="775725"/>
            <a:ext cx="1889190" cy="1725978"/>
          </a:xfrm>
          <a:prstGeom prst="rect">
            <a:avLst/>
          </a:prstGeom>
          <a:noFill/>
          <a:ln cap="flat" cmpd="sng" w="28575">
            <a:solidFill>
              <a:schemeClr val="accent3"/>
            </a:solidFill>
            <a:prstDash val="solid"/>
            <a:round/>
            <a:headEnd len="sm" w="sm" type="none"/>
            <a:tailEnd len="sm" w="sm" type="none"/>
          </a:ln>
        </p:spPr>
      </p:pic>
      <p:pic>
        <p:nvPicPr>
          <p:cNvPr id="1018" name="Google Shape;1018;p108"/>
          <p:cNvPicPr preferRelativeResize="0"/>
          <p:nvPr/>
        </p:nvPicPr>
        <p:blipFill rotWithShape="1">
          <a:blip r:embed="rId3">
            <a:alphaModFix/>
          </a:blip>
          <a:srcRect b="0" l="0" r="0" t="54067"/>
          <a:stretch/>
        </p:blipFill>
        <p:spPr>
          <a:xfrm>
            <a:off x="784088" y="806731"/>
            <a:ext cx="1704534" cy="1694971"/>
          </a:xfrm>
          <a:prstGeom prst="rect">
            <a:avLst/>
          </a:prstGeom>
          <a:noFill/>
          <a:ln>
            <a:noFill/>
          </a:ln>
        </p:spPr>
      </p:pic>
      <p:sp>
        <p:nvSpPr>
          <p:cNvPr id="1019" name="Google Shape;1019;p108"/>
          <p:cNvSpPr txBox="1"/>
          <p:nvPr/>
        </p:nvSpPr>
        <p:spPr>
          <a:xfrm>
            <a:off x="2655375" y="2674575"/>
            <a:ext cx="1889100" cy="3222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defRPr>
                <a:solidFill>
                  <a:schemeClr val="lt1"/>
                </a:solidFill>
                <a:latin typeface="Noto Sans"/>
                <a:ea typeface="Noto Sans"/>
                <a:cs typeface="Noto Sans"/>
                <a:sym typeface="Noto Sans"/>
              </a:defRPr>
            </a:pPr>
            <a:r>
              <a:t>Comics</a:t>
            </a:r>
            <a:endParaRPr i="1">
              <a:solidFill>
                <a:schemeClr val="lt1"/>
              </a:solidFill>
              <a:latin typeface="Noto Sans"/>
              <a:ea typeface="Noto Sans"/>
              <a:cs typeface="Noto Sans"/>
              <a:sym typeface="Noto Sans"/>
            </a:endParaRPr>
          </a:p>
        </p:txBody>
      </p:sp>
      <p:pic>
        <p:nvPicPr>
          <p:cNvPr id="1020" name="Google Shape;1020;p108"/>
          <p:cNvPicPr preferRelativeResize="0"/>
          <p:nvPr/>
        </p:nvPicPr>
        <p:blipFill rotWithShape="1">
          <a:blip r:embed="rId5">
            <a:alphaModFix/>
          </a:blip>
          <a:srcRect b="38031" l="0" r="0" t="11361"/>
          <a:stretch/>
        </p:blipFill>
        <p:spPr>
          <a:xfrm>
            <a:off x="4748135" y="1185197"/>
            <a:ext cx="1410597" cy="1545452"/>
          </a:xfrm>
          <a:prstGeom prst="rect">
            <a:avLst/>
          </a:prstGeom>
          <a:noFill/>
          <a:ln cap="flat" cmpd="sng" w="28575">
            <a:solidFill>
              <a:schemeClr val="accent2"/>
            </a:solidFill>
            <a:prstDash val="solid"/>
            <a:round/>
            <a:headEnd len="sm" w="sm" type="none"/>
            <a:tailEnd len="sm" w="sm" type="none"/>
          </a:ln>
        </p:spPr>
      </p:pic>
      <p:sp>
        <p:nvSpPr>
          <p:cNvPr id="1021" name="Google Shape;1021;p108"/>
          <p:cNvSpPr txBox="1"/>
          <p:nvPr/>
        </p:nvSpPr>
        <p:spPr>
          <a:xfrm>
            <a:off x="4711314" y="776324"/>
            <a:ext cx="36486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Tips</a:t>
            </a:r>
            <a:endParaRPr i="1">
              <a:solidFill>
                <a:schemeClr val="lt1"/>
              </a:solidFill>
              <a:latin typeface="Noto Sans"/>
              <a:ea typeface="Noto Sans"/>
              <a:cs typeface="Noto Sans"/>
              <a:sym typeface="Noto Sans"/>
            </a:endParaRPr>
          </a:p>
        </p:txBody>
      </p:sp>
      <p:sp>
        <p:nvSpPr>
          <p:cNvPr id="1022" name="Google Shape;1022;p108"/>
          <p:cNvSpPr txBox="1"/>
          <p:nvPr/>
        </p:nvSpPr>
        <p:spPr>
          <a:xfrm>
            <a:off x="4748125" y="2817275"/>
            <a:ext cx="14643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Video</a:t>
            </a:r>
            <a:endParaRPr i="1">
              <a:solidFill>
                <a:schemeClr val="lt1"/>
              </a:solidFill>
              <a:latin typeface="Noto Sans"/>
              <a:ea typeface="Noto Sans"/>
              <a:cs typeface="Noto Sans"/>
              <a:sym typeface="Noto Sans"/>
            </a:endParaRPr>
          </a:p>
        </p:txBody>
      </p:sp>
      <p:pic>
        <p:nvPicPr>
          <p:cNvPr id="1023" name="Google Shape;1023;p108"/>
          <p:cNvPicPr preferRelativeResize="0"/>
          <p:nvPr/>
        </p:nvPicPr>
        <p:blipFill rotWithShape="1">
          <a:blip r:embed="rId6">
            <a:alphaModFix/>
          </a:blip>
          <a:srcRect b="20658" l="0" r="0" t="11002"/>
          <a:stretch/>
        </p:blipFill>
        <p:spPr>
          <a:xfrm>
            <a:off x="6467760" y="1185196"/>
            <a:ext cx="1794820" cy="2655519"/>
          </a:xfrm>
          <a:prstGeom prst="rect">
            <a:avLst/>
          </a:prstGeom>
          <a:noFill/>
          <a:ln cap="flat" cmpd="sng" w="28575">
            <a:solidFill>
              <a:schemeClr val="accent2"/>
            </a:solidFill>
            <a:prstDash val="solid"/>
            <a:round/>
            <a:headEnd len="sm" w="sm" type="none"/>
            <a:tailEnd len="sm" w="sm" type="none"/>
          </a:ln>
        </p:spPr>
      </p:pic>
      <p:pic>
        <p:nvPicPr>
          <p:cNvPr id="1024" name="Google Shape;1024;p108"/>
          <p:cNvPicPr preferRelativeResize="0"/>
          <p:nvPr/>
        </p:nvPicPr>
        <p:blipFill rotWithShape="1">
          <a:blip r:embed="rId7">
            <a:alphaModFix/>
          </a:blip>
          <a:srcRect b="53668" l="0" r="0" t="10871"/>
          <a:stretch/>
        </p:blipFill>
        <p:spPr>
          <a:xfrm>
            <a:off x="4748134" y="3226119"/>
            <a:ext cx="1464297" cy="1124163"/>
          </a:xfrm>
          <a:prstGeom prst="rect">
            <a:avLst/>
          </a:prstGeom>
          <a:noFill/>
          <a:ln cap="flat" cmpd="sng" w="28575">
            <a:solidFill>
              <a:schemeClr val="accent2"/>
            </a:solidFill>
            <a:prstDash val="solid"/>
            <a:round/>
            <a:headEnd len="sm" w="sm" type="none"/>
            <a:tailEnd len="sm" w="sm" type="none"/>
          </a:ln>
        </p:spPr>
      </p:pic>
      <p:sp>
        <p:nvSpPr>
          <p:cNvPr id="1025" name="Google Shape;1025;p108"/>
          <p:cNvSpPr txBox="1"/>
          <p:nvPr/>
        </p:nvSpPr>
        <p:spPr>
          <a:xfrm>
            <a:off x="4711325" y="4436925"/>
            <a:ext cx="15279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Audio</a:t>
            </a:r>
            <a:endParaRPr i="1">
              <a:solidFill>
                <a:schemeClr val="lt1"/>
              </a:solidFill>
              <a:latin typeface="Noto Sans"/>
              <a:ea typeface="Noto Sans"/>
              <a:cs typeface="Noto Sans"/>
              <a:sym typeface="Noto Sans"/>
            </a:endParaRPr>
          </a:p>
        </p:txBody>
      </p:sp>
      <p:sp>
        <p:nvSpPr>
          <p:cNvPr id="1026" name="Google Shape;1026;p108"/>
          <p:cNvSpPr txBox="1"/>
          <p:nvPr/>
        </p:nvSpPr>
        <p:spPr>
          <a:xfrm>
            <a:off x="6467749" y="3927400"/>
            <a:ext cx="1889100" cy="3222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defRPr>
                <a:solidFill>
                  <a:schemeClr val="lt1"/>
                </a:solidFill>
                <a:latin typeface="Noto Sans"/>
                <a:ea typeface="Noto Sans"/>
                <a:cs typeface="Noto Sans"/>
                <a:sym typeface="Noto Sans"/>
              </a:defRPr>
            </a:pPr>
            <a:r>
              <a:t>Text</a:t>
            </a:r>
            <a:endParaRPr i="1">
              <a:solidFill>
                <a:schemeClr val="lt1"/>
              </a:solidFill>
              <a:latin typeface="Noto Sans"/>
              <a:ea typeface="Noto Sans"/>
              <a:cs typeface="Noto Sans"/>
              <a:sym typeface="Noto Sans"/>
            </a:endParaRPr>
          </a:p>
        </p:txBody>
      </p:sp>
      <p:sp>
        <p:nvSpPr>
          <p:cNvPr id="1027" name="Google Shape;1027;p108"/>
          <p:cNvSpPr txBox="1"/>
          <p:nvPr/>
        </p:nvSpPr>
        <p:spPr>
          <a:xfrm>
            <a:off x="2697550" y="3179750"/>
            <a:ext cx="1794900" cy="1257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defRPr i="1" sz="1300">
                <a:solidFill>
                  <a:schemeClr val="lt1"/>
                </a:solidFill>
                <a:latin typeface="Noto Sans"/>
                <a:ea typeface="Noto Sans"/>
                <a:cs typeface="Noto Sans"/>
                <a:sym typeface="Noto Sans"/>
              </a:defRPr>
            </a:pPr>
            <a:r>
              <a:t>Everyone’s lesson will look a little different. It’s personalised for you!</a:t>
            </a:r>
            <a:endParaRPr i="1" sz="1300">
              <a:solidFill>
                <a:schemeClr val="lt1"/>
              </a:solidFill>
              <a:latin typeface="Noto Sans"/>
              <a:ea typeface="Noto Sans"/>
              <a:cs typeface="Noto Sans"/>
              <a:sym typeface="Noto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09"/>
          <p:cNvSpPr/>
          <p:nvPr/>
        </p:nvSpPr>
        <p:spPr>
          <a:xfrm>
            <a:off x="13" y="1061289"/>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1033" name="Google Shape;1033;p109"/>
          <p:cNvSpPr/>
          <p:nvPr/>
        </p:nvSpPr>
        <p:spPr>
          <a:xfrm>
            <a:off x="25" y="2871426"/>
            <a:ext cx="9144000" cy="48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sp>
        <p:nvSpPr>
          <p:cNvPr id="1034" name="Google Shape;1034;p109"/>
          <p:cNvSpPr/>
          <p:nvPr/>
        </p:nvSpPr>
        <p:spPr>
          <a:xfrm>
            <a:off x="4556476" y="1061300"/>
            <a:ext cx="17700" cy="4082100"/>
          </a:xfrm>
          <a:prstGeom prst="rect">
            <a:avLst/>
          </a:prstGeom>
          <a:solidFill>
            <a:srgbClr val="00969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p>
        </p:txBody>
      </p:sp>
      <p:grpSp>
        <p:nvGrpSpPr>
          <p:cNvPr id="1035" name="Google Shape;1035;p109"/>
          <p:cNvGrpSpPr/>
          <p:nvPr/>
        </p:nvGrpSpPr>
        <p:grpSpPr>
          <a:xfrm>
            <a:off x="521350" y="1294012"/>
            <a:ext cx="3448196" cy="931514"/>
            <a:chOff x="0" y="-57150"/>
            <a:chExt cx="5523300" cy="2484038"/>
          </a:xfrm>
        </p:grpSpPr>
        <p:sp>
          <p:nvSpPr>
            <p:cNvPr id="1036" name="Google Shape;1036;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SIGUIENTE</a:t>
              </a:r>
              <a:endParaRPr b="1" sz="1300">
                <a:solidFill>
                  <a:srgbClr val="00969B"/>
                </a:solidFill>
                <a:latin typeface="Delicious Handrawn"/>
                <a:ea typeface="Delicious Handrawn"/>
                <a:cs typeface="Delicious Handrawn"/>
                <a:sym typeface="Delicious Handrawn"/>
              </a:endParaRPr>
            </a:p>
          </p:txBody>
        </p:sp>
        <p:sp>
          <p:nvSpPr>
            <p:cNvPr id="1037" name="Google Shape;1037;p109"/>
            <p:cNvSpPr txBox="1"/>
            <p:nvPr/>
          </p:nvSpPr>
          <p:spPr>
            <a:xfrm>
              <a:off x="0" y="866888"/>
              <a:ext cx="5523300" cy="1560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Stuck in the chatbot?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Don’t see the word SIGUIENTE?</a:t>
              </a:r>
              <a:endParaRPr sz="700">
                <a:solidFill>
                  <a:schemeClr val="dk1"/>
                </a:solidFill>
                <a:latin typeface="Noto Sans"/>
                <a:ea typeface="Noto Sans"/>
                <a:cs typeface="Noto Sans"/>
                <a:sym typeface="Noto Sans"/>
              </a:endParaRPr>
            </a:p>
          </p:txBody>
        </p:sp>
      </p:grpSp>
      <p:sp>
        <p:nvSpPr>
          <p:cNvPr id="1038" name="Google Shape;1038;p109"/>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39" name="Google Shape;1039;p109"/>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rPr>
                <a:latin typeface="Arial"/>
                <a:ea typeface="Arial"/>
                <a:cs typeface="Arial"/>
                <a:sym typeface="Arial"/>
              </a:rPr>
              <a:t>Resolve Challenges in the </a:t>
            </a:r>
            <a:r>
              <a:t>Crianza con Conciencia+ chatbot</a:t>
            </a:r>
            <a:endParaRPr b="0" i="0" sz="1300" u="none" cap="none" strike="noStrike">
              <a:solidFill>
                <a:srgbClr val="000000"/>
              </a:solidFill>
              <a:latin typeface="Arial"/>
              <a:ea typeface="Arial"/>
              <a:cs typeface="Arial"/>
              <a:sym typeface="Arial"/>
            </a:endParaRPr>
          </a:p>
        </p:txBody>
      </p:sp>
      <p:grpSp>
        <p:nvGrpSpPr>
          <p:cNvPr id="1040" name="Google Shape;1040;p109"/>
          <p:cNvGrpSpPr/>
          <p:nvPr/>
        </p:nvGrpSpPr>
        <p:grpSpPr>
          <a:xfrm>
            <a:off x="4887775" y="1294000"/>
            <a:ext cx="3484650" cy="1578052"/>
            <a:chOff x="0" y="-57150"/>
            <a:chExt cx="5523300" cy="4208138"/>
          </a:xfrm>
        </p:grpSpPr>
        <p:sp>
          <p:nvSpPr>
            <p:cNvPr id="1041" name="Google Shape;1041;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MENU</a:t>
              </a:r>
              <a:endParaRPr b="1" sz="1300">
                <a:solidFill>
                  <a:srgbClr val="00969B"/>
                </a:solidFill>
                <a:latin typeface="Delicious Handrawn"/>
                <a:ea typeface="Delicious Handrawn"/>
                <a:cs typeface="Delicious Handrawn"/>
                <a:sym typeface="Delicious Handrawn"/>
              </a:endParaRPr>
            </a:p>
          </p:txBody>
        </p:sp>
        <p:sp>
          <p:nvSpPr>
            <p:cNvPr id="1042" name="Google Shape;1042;p109"/>
            <p:cNvSpPr txBox="1"/>
            <p:nvPr/>
          </p:nvSpPr>
          <p:spPr>
            <a:xfrm>
              <a:off x="0" y="866888"/>
              <a:ext cx="5523300" cy="3284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Change settings </a:t>
              </a:r>
              <a:br>
                <a:rPr lang="en-US" sz="1000">
                  <a:solidFill>
                    <a:schemeClr val="dk1"/>
                  </a:solidFill>
                  <a:latin typeface="Noto Sans"/>
                  <a:ea typeface="Noto Sans"/>
                  <a:cs typeface="Noto Sans"/>
                  <a:sym typeface="Noto Sans"/>
                </a:rPr>
              </a:br>
              <a:br>
                <a:rPr lang="en-US" sz="1000">
                  <a:solidFill>
                    <a:schemeClr val="dk1"/>
                  </a:solidFill>
                  <a:latin typeface="Noto Sans"/>
                  <a:ea typeface="Noto Sans"/>
                  <a:cs typeface="Noto Sans"/>
                  <a:sym typeface="Noto Sans"/>
                </a:rPr>
              </a:br>
              <a:r>
                <a:t>Revisit lessons you’ve completed </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br>
                <a:rPr lang="en-US" sz="1000">
                  <a:solidFill>
                    <a:schemeClr val="dk1"/>
                  </a:solidFill>
                  <a:latin typeface="Noto Sans"/>
                  <a:ea typeface="Noto Sans"/>
                  <a:cs typeface="Noto Sans"/>
                  <a:sym typeface="Noto Sans"/>
                </a:rPr>
              </a:br>
              <a:r>
                <a:t>Rewatch the onboarding video</a:t>
              </a:r>
              <a:endParaRPr sz="1000">
                <a:solidFill>
                  <a:schemeClr val="dk1"/>
                </a:solidFill>
                <a:latin typeface="Noto Sans"/>
                <a:ea typeface="Noto Sans"/>
                <a:cs typeface="Noto Sans"/>
                <a:sym typeface="Noto Sans"/>
              </a:endParaRPr>
            </a:p>
            <a:p>
              <a:pPr indent="0" lvl="0" marL="0" marR="0" rtl="0" algn="l">
                <a:lnSpc>
                  <a:spcPct val="140019"/>
                </a:lnSpc>
                <a:spcBef>
                  <a:spcPts val="0"/>
                </a:spcBef>
                <a:spcAft>
                  <a:spcPts val="0"/>
                </a:spcAft>
                <a:buNone/>
              </a:pPr>
              <a:endParaRPr sz="1000">
                <a:solidFill>
                  <a:schemeClr val="dk1"/>
                </a:solidFill>
                <a:latin typeface="Noto Sans"/>
                <a:ea typeface="Noto Sans"/>
                <a:cs typeface="Noto Sans"/>
                <a:sym typeface="Noto Sans"/>
              </a:endParaRPr>
            </a:p>
          </p:txBody>
        </p:sp>
      </p:grpSp>
      <p:grpSp>
        <p:nvGrpSpPr>
          <p:cNvPr id="1043" name="Google Shape;1043;p109"/>
          <p:cNvGrpSpPr/>
          <p:nvPr/>
        </p:nvGrpSpPr>
        <p:grpSpPr>
          <a:xfrm>
            <a:off x="485075" y="3501012"/>
            <a:ext cx="3448196" cy="500414"/>
            <a:chOff x="0" y="-57150"/>
            <a:chExt cx="5523300" cy="1334438"/>
          </a:xfrm>
        </p:grpSpPr>
        <p:sp>
          <p:nvSpPr>
            <p:cNvPr id="1044" name="Google Shape;1044;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PLAY</a:t>
              </a:r>
              <a:endParaRPr b="1" sz="1300">
                <a:solidFill>
                  <a:srgbClr val="00969B"/>
                </a:solidFill>
                <a:latin typeface="Delicious Handrawn"/>
                <a:ea typeface="Delicious Handrawn"/>
                <a:cs typeface="Delicious Handrawn"/>
                <a:sym typeface="Delicious Handrawn"/>
              </a:endParaRPr>
            </a:p>
          </p:txBody>
        </p:sp>
        <p:sp>
          <p:nvSpPr>
            <p:cNvPr id="1045" name="Google Shape;1045;p109"/>
            <p:cNvSpPr txBox="1"/>
            <p:nvPr/>
          </p:nvSpPr>
          <p:spPr>
            <a:xfrm>
              <a:off x="0" y="866888"/>
              <a:ext cx="5523300" cy="4104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Find playful activities to do with your girl, boy, or teen</a:t>
              </a:r>
              <a:endParaRPr sz="700">
                <a:solidFill>
                  <a:schemeClr val="dk1"/>
                </a:solidFill>
                <a:latin typeface="Noto Sans"/>
                <a:ea typeface="Noto Sans"/>
                <a:cs typeface="Noto Sans"/>
                <a:sym typeface="Noto Sans"/>
              </a:endParaRPr>
            </a:p>
          </p:txBody>
        </p:sp>
      </p:grpSp>
      <p:grpSp>
        <p:nvGrpSpPr>
          <p:cNvPr id="1046" name="Google Shape;1046;p109"/>
          <p:cNvGrpSpPr/>
          <p:nvPr/>
        </p:nvGrpSpPr>
        <p:grpSpPr>
          <a:xfrm>
            <a:off x="4906000" y="3522162"/>
            <a:ext cx="3448196" cy="715964"/>
            <a:chOff x="0" y="-57150"/>
            <a:chExt cx="5523300" cy="1909238"/>
          </a:xfrm>
        </p:grpSpPr>
        <p:sp>
          <p:nvSpPr>
            <p:cNvPr id="1047" name="Google Shape;1047;p109"/>
            <p:cNvSpPr txBox="1"/>
            <p:nvPr/>
          </p:nvSpPr>
          <p:spPr>
            <a:xfrm>
              <a:off x="0" y="-57150"/>
              <a:ext cx="5523300" cy="6567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600">
                  <a:latin typeface="Delicious Handrawn"/>
                  <a:ea typeface="Delicious Handrawn"/>
                  <a:cs typeface="Delicious Handrawn"/>
                  <a:sym typeface="Delicious Handrawn"/>
                </a:defRPr>
              </a:pPr>
              <a:r>
                <a:rPr>
                  <a:solidFill>
                    <a:schemeClr val="dk1"/>
                  </a:solidFill>
                </a:rPr>
                <a:t>TYPE </a:t>
              </a:r>
              <a:r>
                <a:rPr b="1">
                  <a:solidFill>
                    <a:srgbClr val="00969B"/>
                  </a:solidFill>
                </a:rPr>
                <a:t>HELP</a:t>
              </a:r>
              <a:endParaRPr b="1" sz="1300">
                <a:solidFill>
                  <a:srgbClr val="00969B"/>
                </a:solidFill>
                <a:latin typeface="Delicious Handrawn"/>
                <a:ea typeface="Delicious Handrawn"/>
                <a:cs typeface="Delicious Handrawn"/>
                <a:sym typeface="Delicious Handrawn"/>
              </a:endParaRPr>
            </a:p>
          </p:txBody>
        </p:sp>
        <p:sp>
          <p:nvSpPr>
            <p:cNvPr id="1048" name="Google Shape;1048;p109"/>
            <p:cNvSpPr txBox="1"/>
            <p:nvPr/>
          </p:nvSpPr>
          <p:spPr>
            <a:xfrm>
              <a:off x="0" y="866888"/>
              <a:ext cx="5523300" cy="985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defRPr sz="1000">
                  <a:solidFill>
                    <a:schemeClr val="dk1"/>
                  </a:solidFill>
                  <a:latin typeface="Noto Sans"/>
                  <a:ea typeface="Noto Sans"/>
                  <a:cs typeface="Noto Sans"/>
                  <a:sym typeface="Noto Sans"/>
                </a:defRPr>
              </a:pPr>
              <a:r>
                <a:t>Explore resources and contacts related to family violence, sexual violence, mental health, or other urgent situations.</a:t>
              </a:r>
              <a:endParaRPr sz="700">
                <a:solidFill>
                  <a:schemeClr val="dk1"/>
                </a:solidFill>
                <a:latin typeface="Noto Sans"/>
                <a:ea typeface="Noto Sans"/>
                <a:cs typeface="Noto Sans"/>
                <a:sym typeface="Noto San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0"/>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54" name="Google Shape;1054;p110"/>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1"/>
          <p:cNvSpPr/>
          <p:nvPr/>
        </p:nvSpPr>
        <p:spPr>
          <a:xfrm rot="-5400000">
            <a:off x="4254600" y="-4053375"/>
            <a:ext cx="480900" cy="89901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60" name="Google Shape;1060;p111"/>
          <p:cNvSpPr txBox="1"/>
          <p:nvPr/>
        </p:nvSpPr>
        <p:spPr>
          <a:xfrm>
            <a:off x="286222" y="197506"/>
            <a:ext cx="8857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defRPr b="1" sz="2300">
                <a:solidFill>
                  <a:schemeClr val="lt1"/>
                </a:solidFill>
              </a:defRPr>
            </a:pPr>
            <a:r>
              <a:t>Understanding MENU on Crianza con Conciencia+?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22" name="Google Shape;322;p49"/>
          <p:cNvSpPr txBox="1"/>
          <p:nvPr/>
        </p:nvSpPr>
        <p:spPr>
          <a:xfrm>
            <a:off x="286222" y="197506"/>
            <a:ext cx="8857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Welcome and Introductions</a:t>
            </a:r>
            <a:endParaRPr b="1">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latin typeface="Delicious Handrawn"/>
              <a:ea typeface="Delicious Handrawn"/>
              <a:cs typeface="Delicious Handrawn"/>
              <a:sym typeface="Delicious Handrawn"/>
            </a:endParaRPr>
          </a:p>
        </p:txBody>
      </p:sp>
      <p:sp>
        <p:nvSpPr>
          <p:cNvPr id="323" name="Google Shape;323;p49"/>
          <p:cNvSpPr txBox="1"/>
          <p:nvPr/>
        </p:nvSpPr>
        <p:spPr>
          <a:xfrm>
            <a:off x="1594625" y="1755900"/>
            <a:ext cx="55011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defRPr b="1" sz="5000">
                <a:solidFill>
                  <a:srgbClr val="019FE4"/>
                </a:solidFill>
                <a:latin typeface="Delicious Handrawn"/>
                <a:ea typeface="Delicious Handrawn"/>
                <a:cs typeface="Delicious Handrawn"/>
                <a:sym typeface="Delicious Handrawn"/>
              </a:defRPr>
            </a:pPr>
            <a:r>
              <a:t>LET’S SET SOME GROUND RULES</a:t>
            </a:r>
            <a:endParaRPr b="1" i="0" sz="5000" u="none" cap="none" strike="noStrike">
              <a:solidFill>
                <a:srgbClr val="019FE4"/>
              </a:solidFill>
              <a:latin typeface="Delicious Handrawn"/>
              <a:ea typeface="Delicious Handrawn"/>
              <a:cs typeface="Delicious Handrawn"/>
              <a:sym typeface="Delicious Handrawn"/>
            </a:endParaRPr>
          </a:p>
        </p:txBody>
      </p:sp>
      <p:sp>
        <p:nvSpPr>
          <p:cNvPr id="324" name="Google Shape;324;p49"/>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5" name="Google Shape;325;p49"/>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6" name="Google Shape;326;p49"/>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7" name="Google Shape;327;p49"/>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8" name="Google Shape;328;p49"/>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329" name="Google Shape;329;p49"/>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064" name="Shape 1064"/>
        <p:cNvGrpSpPr/>
        <p:nvPr/>
      </p:nvGrpSpPr>
      <p:grpSpPr>
        <a:xfrm>
          <a:off x="0" y="0"/>
          <a:ext cx="0" cy="0"/>
          <a:chOff x="0" y="0"/>
          <a:chExt cx="0" cy="0"/>
        </a:xfrm>
      </p:grpSpPr>
      <p:pic>
        <p:nvPicPr>
          <p:cNvPr id="1065" name="Google Shape;1065;p112"/>
          <p:cNvPicPr preferRelativeResize="0"/>
          <p:nvPr/>
        </p:nvPicPr>
        <p:blipFill>
          <a:blip r:embed="rId3">
            <a:alphaModFix/>
          </a:blip>
          <a:stretch>
            <a:fillRect/>
          </a:stretch>
        </p:blipFill>
        <p:spPr>
          <a:xfrm flipH="1" rot="10800000">
            <a:off x="3360500" y="877575"/>
            <a:ext cx="2215375" cy="2215375"/>
          </a:xfrm>
          <a:prstGeom prst="rect">
            <a:avLst/>
          </a:prstGeom>
          <a:noFill/>
          <a:ln>
            <a:noFill/>
          </a:ln>
        </p:spPr>
      </p:pic>
      <p:sp>
        <p:nvSpPr>
          <p:cNvPr id="1066" name="Google Shape;1066;p112"/>
          <p:cNvSpPr txBox="1"/>
          <p:nvPr/>
        </p:nvSpPr>
        <p:spPr>
          <a:xfrm>
            <a:off x="1588052" y="3585275"/>
            <a:ext cx="5967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sz="4100">
                <a:solidFill>
                  <a:schemeClr val="lt1"/>
                </a:solidFill>
                <a:latin typeface="Delicious Handrawn"/>
                <a:ea typeface="Delicious Handrawn"/>
                <a:cs typeface="Delicious Handrawn"/>
                <a:sym typeface="Delicious Handrawn"/>
              </a:defRPr>
            </a:pPr>
            <a:r>
              <a:t>Role switch to being facilitators</a:t>
            </a:r>
            <a:endParaRPr sz="4100">
              <a:solidFill>
                <a:schemeClr val="lt1"/>
              </a:solidFill>
              <a:latin typeface="Delicious Handrawn"/>
              <a:ea typeface="Delicious Handrawn"/>
              <a:cs typeface="Delicious Handrawn"/>
              <a:sym typeface="Delicious Handraw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1070" name="Shape 1070"/>
        <p:cNvGrpSpPr/>
        <p:nvPr/>
      </p:nvGrpSpPr>
      <p:grpSpPr>
        <a:xfrm>
          <a:off x="0" y="0"/>
          <a:ext cx="0" cy="0"/>
          <a:chOff x="0" y="0"/>
          <a:chExt cx="0" cy="0"/>
        </a:xfrm>
      </p:grpSpPr>
      <p:sp>
        <p:nvSpPr>
          <p:cNvPr id="1071" name="Google Shape;1071;p113"/>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defRPr b="1" sz="4200">
                <a:solidFill>
                  <a:schemeClr val="lt1"/>
                </a:solidFill>
              </a:defRPr>
            </a:pPr>
            <a:r>
              <a:t>What facilitation skills did you notice when we were delivering these activities?</a:t>
            </a:r>
            <a:endParaRPr b="1" sz="4200">
              <a:solidFill>
                <a:schemeClr val="lt1"/>
              </a:solidFill>
            </a:endParaRPr>
          </a:p>
          <a:p>
            <a:pPr indent="0" lvl="0" marL="0" rtl="0" algn="l">
              <a:spcBef>
                <a:spcPts val="1200"/>
              </a:spcBef>
              <a:spcAft>
                <a:spcPts val="0"/>
              </a:spcAft>
              <a:buNone/>
            </a:pPr>
            <a:endParaRPr b="1" sz="4200">
              <a:solidFill>
                <a:schemeClr val="lt1"/>
              </a:solidFill>
            </a:endParaRPr>
          </a:p>
          <a:p>
            <a:pPr indent="0" lvl="0" marL="0" rtl="0" algn="l">
              <a:spcBef>
                <a:spcPts val="0"/>
              </a:spcBef>
              <a:spcAft>
                <a:spcPts val="0"/>
              </a:spcAft>
              <a:buNone/>
              <a:defRPr b="1" sz="4200">
                <a:solidFill>
                  <a:schemeClr val="lt1"/>
                </a:solidFill>
              </a:defRPr>
            </a:pPr>
            <a:r>
              <a:t>Share in Q&amp;A</a:t>
            </a:r>
            <a:endParaRPr b="1" sz="4200">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075" name="Shape 1075"/>
        <p:cNvGrpSpPr/>
        <p:nvPr/>
      </p:nvGrpSpPr>
      <p:grpSpPr>
        <a:xfrm>
          <a:off x="0" y="0"/>
          <a:ext cx="0" cy="0"/>
          <a:chOff x="0" y="0"/>
          <a:chExt cx="0" cy="0"/>
        </a:xfrm>
      </p:grpSpPr>
      <p:sp>
        <p:nvSpPr>
          <p:cNvPr id="1076" name="Google Shape;1076;p114"/>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4: Setting up Formando Conciencia+</a:t>
            </a:r>
            <a:endParaRPr b="1" sz="50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15"/>
          <p:cNvSpPr/>
          <p:nvPr/>
        </p:nvSpPr>
        <p:spPr>
          <a:xfrm rot="-5400000">
            <a:off x="2622450" y="-2421225"/>
            <a:ext cx="480900" cy="57258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82" name="Google Shape;1082;p11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Setting up Formando Conciencia+</a:t>
            </a:r>
            <a:endParaRPr b="0" i="0" sz="1400" u="none" cap="none" strike="noStrike">
              <a:solidFill>
                <a:srgbClr val="000000"/>
              </a:solidFill>
              <a:latin typeface="Arial"/>
              <a:ea typeface="Arial"/>
              <a:cs typeface="Arial"/>
              <a:sym typeface="Arial"/>
            </a:endParaRPr>
          </a:p>
        </p:txBody>
      </p:sp>
      <p:pic>
        <p:nvPicPr>
          <p:cNvPr id="1083" name="Google Shape;1083;p115"/>
          <p:cNvPicPr preferRelativeResize="0"/>
          <p:nvPr/>
        </p:nvPicPr>
        <p:blipFill rotWithShape="1">
          <a:blip r:embed="rId4">
            <a:alphaModFix/>
          </a:blip>
          <a:srcRect b="0" l="0" r="0" t="0"/>
          <a:stretch/>
        </p:blipFill>
        <p:spPr>
          <a:xfrm>
            <a:off x="849787" y="902375"/>
            <a:ext cx="2624701" cy="2624701"/>
          </a:xfrm>
          <a:prstGeom prst="rect">
            <a:avLst/>
          </a:prstGeom>
          <a:noFill/>
          <a:ln>
            <a:noFill/>
          </a:ln>
        </p:spPr>
      </p:pic>
      <p:sp>
        <p:nvSpPr>
          <p:cNvPr id="1084" name="Google Shape;1084;p115"/>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Scan the QR code to download the app from the Google Play Store</a:t>
            </a:r>
            <a:endParaRPr>
              <a:latin typeface="Noto Sans"/>
              <a:ea typeface="Noto Sans"/>
              <a:cs typeface="Noto Sans"/>
              <a:sym typeface="Noto Sans"/>
            </a:endParaRPr>
          </a:p>
        </p:txBody>
      </p:sp>
      <p:pic>
        <p:nvPicPr>
          <p:cNvPr id="1085" name="Google Shape;1085;p115"/>
          <p:cNvPicPr preferRelativeResize="0"/>
          <p:nvPr/>
        </p:nvPicPr>
        <p:blipFill rotWithShape="1">
          <a:blip r:embed="rId5">
            <a:alphaModFix/>
          </a:blip>
          <a:srcRect b="0" l="0" r="0" t="0"/>
          <a:stretch/>
        </p:blipFill>
        <p:spPr>
          <a:xfrm>
            <a:off x="5501063" y="960676"/>
            <a:ext cx="2508098" cy="2508098"/>
          </a:xfrm>
          <a:prstGeom prst="rect">
            <a:avLst/>
          </a:prstGeom>
          <a:noFill/>
          <a:ln>
            <a:noFill/>
          </a:ln>
        </p:spPr>
      </p:pic>
      <p:sp>
        <p:nvSpPr>
          <p:cNvPr id="1086" name="Google Shape;1086;p115"/>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If you don’t have access to Google Play Store, scan the QR code to access the web-version of the App</a:t>
            </a:r>
            <a:endParaRPr>
              <a:latin typeface="Noto Sans"/>
              <a:ea typeface="Noto Sans"/>
              <a:cs typeface="Noto Sans"/>
              <a:sym typeface="No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16"/>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92" name="Google Shape;1092;p11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Setting up Formando Conciencia+</a:t>
            </a:r>
            <a:endParaRPr b="0" i="0" sz="1400" u="none" cap="none" strike="noStrike">
              <a:solidFill>
                <a:srgbClr val="000000"/>
              </a:solidFill>
              <a:latin typeface="Arial"/>
              <a:ea typeface="Arial"/>
              <a:cs typeface="Arial"/>
              <a:sym typeface="Arial"/>
            </a:endParaRPr>
          </a:p>
        </p:txBody>
      </p:sp>
      <p:grpSp>
        <p:nvGrpSpPr>
          <p:cNvPr id="1093" name="Google Shape;1093;p116"/>
          <p:cNvGrpSpPr/>
          <p:nvPr/>
        </p:nvGrpSpPr>
        <p:grpSpPr>
          <a:xfrm>
            <a:off x="923650" y="1498300"/>
            <a:ext cx="1451100" cy="2621700"/>
            <a:chOff x="923650" y="1498300"/>
            <a:chExt cx="1451100" cy="2621700"/>
          </a:xfrm>
        </p:grpSpPr>
        <p:sp>
          <p:nvSpPr>
            <p:cNvPr id="1094" name="Google Shape;1094;p116"/>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01</a:t>
              </a:r>
              <a:endParaRPr sz="3100">
                <a:solidFill>
                  <a:schemeClr val="lt1"/>
                </a:solidFill>
                <a:latin typeface="Delicious Handrawn"/>
                <a:ea typeface="Delicious Handrawn"/>
                <a:cs typeface="Delicious Handrawn"/>
                <a:sym typeface="Delicious Handrawn"/>
              </a:endParaRPr>
            </a:p>
          </p:txBody>
        </p:sp>
        <p:cxnSp>
          <p:nvCxnSpPr>
            <p:cNvPr id="1095" name="Google Shape;1095;p116"/>
            <p:cNvCxnSpPr>
              <a:stCxn id="1094"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6"/>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Add parents to Formando Conciencia+ App</a:t>
              </a:r>
              <a:endParaRPr>
                <a:latin typeface="Noto Sans"/>
                <a:ea typeface="Noto Sans"/>
                <a:cs typeface="Noto Sans"/>
                <a:sym typeface="Noto Sans"/>
              </a:endParaRPr>
            </a:p>
          </p:txBody>
        </p:sp>
      </p:grpSp>
      <p:grpSp>
        <p:nvGrpSpPr>
          <p:cNvPr id="1097" name="Google Shape;1097;p116"/>
          <p:cNvGrpSpPr/>
          <p:nvPr/>
        </p:nvGrpSpPr>
        <p:grpSpPr>
          <a:xfrm>
            <a:off x="2669999" y="1498300"/>
            <a:ext cx="1631700" cy="2621700"/>
            <a:chOff x="3084595" y="1498300"/>
            <a:chExt cx="1631700" cy="2621700"/>
          </a:xfrm>
        </p:grpSpPr>
        <p:sp>
          <p:nvSpPr>
            <p:cNvPr id="1098" name="Google Shape;1098;p116"/>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02</a:t>
              </a:r>
              <a:endParaRPr sz="3100">
                <a:solidFill>
                  <a:schemeClr val="lt1"/>
                </a:solidFill>
                <a:latin typeface="Delicious Handrawn"/>
                <a:ea typeface="Delicious Handrawn"/>
                <a:cs typeface="Delicious Handrawn"/>
                <a:sym typeface="Delicious Handrawn"/>
              </a:endParaRPr>
            </a:p>
          </p:txBody>
        </p:sp>
        <p:cxnSp>
          <p:nvCxnSpPr>
            <p:cNvPr id="1099" name="Google Shape;1099;p116"/>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0" name="Google Shape;1100;p116"/>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Access facilitator guide for in-person onboarding session</a:t>
              </a:r>
              <a:endParaRPr>
                <a:latin typeface="Noto Sans"/>
                <a:ea typeface="Noto Sans"/>
                <a:cs typeface="Noto Sans"/>
                <a:sym typeface="Noto Sans"/>
              </a:endParaRPr>
            </a:p>
          </p:txBody>
        </p:sp>
      </p:grpSp>
      <p:grpSp>
        <p:nvGrpSpPr>
          <p:cNvPr id="1101" name="Google Shape;1101;p116"/>
          <p:cNvGrpSpPr/>
          <p:nvPr/>
        </p:nvGrpSpPr>
        <p:grpSpPr>
          <a:xfrm>
            <a:off x="4596958" y="1498300"/>
            <a:ext cx="1451100" cy="2621700"/>
            <a:chOff x="4804263" y="1498300"/>
            <a:chExt cx="1451100" cy="2621700"/>
          </a:xfrm>
        </p:grpSpPr>
        <p:sp>
          <p:nvSpPr>
            <p:cNvPr id="1102" name="Google Shape;1102;p116"/>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03</a:t>
              </a:r>
              <a:endParaRPr sz="3100">
                <a:solidFill>
                  <a:schemeClr val="lt1"/>
                </a:solidFill>
                <a:latin typeface="Delicious Handrawn"/>
                <a:ea typeface="Delicious Handrawn"/>
                <a:cs typeface="Delicious Handrawn"/>
                <a:sym typeface="Delicious Handrawn"/>
              </a:endParaRPr>
            </a:p>
          </p:txBody>
        </p:sp>
        <p:cxnSp>
          <p:nvCxnSpPr>
            <p:cNvPr id="1103" name="Google Shape;1103;p116"/>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1104" name="Google Shape;1104;p116"/>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Find messages to conduct WhatsApp Chat session</a:t>
              </a:r>
              <a:endParaRPr>
                <a:latin typeface="Noto Sans"/>
                <a:ea typeface="Noto Sans"/>
                <a:cs typeface="Noto Sans"/>
                <a:sym typeface="Noto Sans"/>
              </a:endParaRPr>
            </a:p>
          </p:txBody>
        </p:sp>
      </p:grpSp>
      <p:grpSp>
        <p:nvGrpSpPr>
          <p:cNvPr id="1105" name="Google Shape;1105;p116"/>
          <p:cNvGrpSpPr/>
          <p:nvPr/>
        </p:nvGrpSpPr>
        <p:grpSpPr>
          <a:xfrm>
            <a:off x="6433613" y="1498300"/>
            <a:ext cx="1451100" cy="2527925"/>
            <a:chOff x="6433613" y="1498300"/>
            <a:chExt cx="1451100" cy="2527925"/>
          </a:xfrm>
        </p:grpSpPr>
        <p:sp>
          <p:nvSpPr>
            <p:cNvPr id="1106" name="Google Shape;1106;p116"/>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04</a:t>
              </a:r>
              <a:endParaRPr sz="3100">
                <a:solidFill>
                  <a:schemeClr val="lt1"/>
                </a:solidFill>
                <a:latin typeface="Delicious Handrawn"/>
                <a:ea typeface="Delicious Handrawn"/>
                <a:cs typeface="Delicious Handrawn"/>
                <a:sym typeface="Delicious Handrawn"/>
              </a:endParaRPr>
            </a:p>
          </p:txBody>
        </p:sp>
        <p:cxnSp>
          <p:nvCxnSpPr>
            <p:cNvPr id="1107" name="Google Shape;1107;p116"/>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1108" name="Google Shape;1108;p116"/>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Handle safeguarding issues </a:t>
              </a:r>
              <a:endParaRPr>
                <a:latin typeface="Noto Sans"/>
                <a:ea typeface="Noto Sans"/>
                <a:cs typeface="Noto Sans"/>
                <a:sym typeface="Noto Sans"/>
              </a:endParaRPr>
            </a:p>
          </p:txBody>
        </p:sp>
      </p:grpSp>
      <p:sp>
        <p:nvSpPr>
          <p:cNvPr id="1109" name="Google Shape;1109;p116"/>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What will you use Formando Conciencia+ App for?</a:t>
            </a:r>
            <a:endParaRPr sz="16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7"/>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15" name="Google Shape;1115;p11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Setting up Formando Conciencia+</a:t>
            </a:r>
            <a:endParaRPr b="0" i="0" sz="1400" u="none" cap="none" strike="noStrike">
              <a:solidFill>
                <a:srgbClr val="000000"/>
              </a:solidFill>
              <a:latin typeface="Arial"/>
              <a:ea typeface="Arial"/>
              <a:cs typeface="Arial"/>
              <a:sym typeface="Arial"/>
            </a:endParaRPr>
          </a:p>
        </p:txBody>
      </p:sp>
      <p:pic>
        <p:nvPicPr>
          <p:cNvPr id="1116" name="Google Shape;1116;p117" title="crear perfil .mp4">
            <a:hlinkClick r:id="rId3"/>
          </p:cNvPr>
          <p:cNvPicPr preferRelativeResize="0"/>
          <p:nvPr/>
        </p:nvPicPr>
        <p:blipFill>
          <a:blip r:embed="rId4">
            <a:alphaModFix/>
          </a:blip>
          <a:stretch>
            <a:fillRect/>
          </a:stretch>
        </p:blipFill>
        <p:spPr>
          <a:xfrm>
            <a:off x="5963738" y="0"/>
            <a:ext cx="3180273"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20" name="Shape 1120"/>
        <p:cNvGrpSpPr/>
        <p:nvPr/>
      </p:nvGrpSpPr>
      <p:grpSpPr>
        <a:xfrm>
          <a:off x="0" y="0"/>
          <a:ext cx="0" cy="0"/>
          <a:chOff x="0" y="0"/>
          <a:chExt cx="0" cy="0"/>
        </a:xfrm>
      </p:grpSpPr>
      <p:sp>
        <p:nvSpPr>
          <p:cNvPr id="1121" name="Google Shape;1121;p118"/>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Overview of Formando Conciencia+ App </a:t>
            </a:r>
            <a:endParaRPr b="1" sz="5000">
              <a:solidFill>
                <a:schemeClr val="lt1"/>
              </a:solidFill>
            </a:endParaRPr>
          </a:p>
        </p:txBody>
      </p:sp>
      <p:pic>
        <p:nvPicPr>
          <p:cNvPr id="1122" name="Google Shape;1122;p118"/>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126" name="Shape 1126"/>
        <p:cNvGrpSpPr/>
        <p:nvPr/>
      </p:nvGrpSpPr>
      <p:grpSpPr>
        <a:xfrm>
          <a:off x="0" y="0"/>
          <a:ext cx="0" cy="0"/>
          <a:chOff x="0" y="0"/>
          <a:chExt cx="0" cy="0"/>
        </a:xfrm>
      </p:grpSpPr>
      <p:sp>
        <p:nvSpPr>
          <p:cNvPr id="1127" name="Google Shape;1127;p119"/>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Closing </a:t>
            </a:r>
            <a:endParaRPr b="1" sz="5000">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0"/>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33" name="Google Shape;1133;p12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Closing</a:t>
            </a:r>
            <a:endParaRPr b="0" i="0" sz="1400" u="none" cap="none" strike="noStrike">
              <a:solidFill>
                <a:srgbClr val="000000"/>
              </a:solidFill>
              <a:latin typeface="Arial"/>
              <a:ea typeface="Arial"/>
              <a:cs typeface="Arial"/>
              <a:sym typeface="Arial"/>
            </a:endParaRPr>
          </a:p>
        </p:txBody>
      </p:sp>
      <p:sp>
        <p:nvSpPr>
          <p:cNvPr id="1134" name="Google Shape;1134;p120"/>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What did we cover so far? </a:t>
            </a:r>
            <a:endParaRPr b="0" i="0" sz="1600" u="none" cap="none" strike="noStrike">
              <a:solidFill>
                <a:schemeClr val="accent5"/>
              </a:solidFill>
              <a:latin typeface="Arial"/>
              <a:ea typeface="Arial"/>
              <a:cs typeface="Arial"/>
              <a:sym typeface="Arial"/>
            </a:endParaRPr>
          </a:p>
        </p:txBody>
      </p:sp>
      <p:sp>
        <p:nvSpPr>
          <p:cNvPr id="1135" name="Google Shape;1135;p120"/>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Background, overview, and structure of Crianza con Conciencia+</a:t>
            </a:r>
            <a:endParaRPr b="0" i="0" sz="1600" u="none" cap="none" strike="noStrike">
              <a:solidFill>
                <a:srgbClr val="000000"/>
              </a:solidFill>
              <a:latin typeface="Arial"/>
              <a:ea typeface="Arial"/>
              <a:cs typeface="Arial"/>
              <a:sym typeface="Arial"/>
            </a:endParaRPr>
          </a:p>
        </p:txBody>
      </p:sp>
      <p:grpSp>
        <p:nvGrpSpPr>
          <p:cNvPr id="1136" name="Google Shape;1136;p120"/>
          <p:cNvGrpSpPr/>
          <p:nvPr/>
        </p:nvGrpSpPr>
        <p:grpSpPr>
          <a:xfrm>
            <a:off x="617712" y="1736969"/>
            <a:ext cx="480873" cy="480925"/>
            <a:chOff x="475577" y="1034115"/>
            <a:chExt cx="523200" cy="523200"/>
          </a:xfrm>
        </p:grpSpPr>
        <p:sp>
          <p:nvSpPr>
            <p:cNvPr id="1137" name="Google Shape;1137;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38" name="Google Shape;1138;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39" name="Google Shape;1139;p120"/>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Facilitation skills: Accept, Explore, Connect and Practise</a:t>
            </a:r>
            <a:endParaRPr b="0" i="0" sz="1600" u="none" cap="none" strike="noStrike">
              <a:solidFill>
                <a:srgbClr val="000000"/>
              </a:solidFill>
              <a:latin typeface="Arial"/>
              <a:ea typeface="Arial"/>
              <a:cs typeface="Arial"/>
              <a:sym typeface="Arial"/>
            </a:endParaRPr>
          </a:p>
        </p:txBody>
      </p:sp>
      <p:grpSp>
        <p:nvGrpSpPr>
          <p:cNvPr id="1140" name="Google Shape;1140;p120"/>
          <p:cNvGrpSpPr/>
          <p:nvPr/>
        </p:nvGrpSpPr>
        <p:grpSpPr>
          <a:xfrm>
            <a:off x="617712" y="2446159"/>
            <a:ext cx="480873" cy="480925"/>
            <a:chOff x="475577" y="1034115"/>
            <a:chExt cx="523200" cy="523200"/>
          </a:xfrm>
        </p:grpSpPr>
        <p:sp>
          <p:nvSpPr>
            <p:cNvPr id="1141" name="Google Shape;1141;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42" name="Google Shape;1142;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3" name="Google Shape;1143;p120"/>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Setting up Formando Conciencia+ App </a:t>
            </a:r>
            <a:endParaRPr b="0" i="0" sz="1600" u="none" cap="none" strike="noStrike">
              <a:solidFill>
                <a:srgbClr val="000000"/>
              </a:solidFill>
              <a:latin typeface="Arial"/>
              <a:ea typeface="Arial"/>
              <a:cs typeface="Arial"/>
              <a:sym typeface="Arial"/>
            </a:endParaRPr>
          </a:p>
        </p:txBody>
      </p:sp>
      <p:grpSp>
        <p:nvGrpSpPr>
          <p:cNvPr id="1144" name="Google Shape;1144;p120"/>
          <p:cNvGrpSpPr/>
          <p:nvPr/>
        </p:nvGrpSpPr>
        <p:grpSpPr>
          <a:xfrm>
            <a:off x="617712" y="3155348"/>
            <a:ext cx="480873" cy="480925"/>
            <a:chOff x="475577" y="1034115"/>
            <a:chExt cx="523200" cy="523200"/>
          </a:xfrm>
        </p:grpSpPr>
        <p:sp>
          <p:nvSpPr>
            <p:cNvPr id="1145" name="Google Shape;1145;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46" name="Google Shape;1146;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47" name="Google Shape;1147;p120"/>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Live demo of the onboarding session (To be continued tomorrow) </a:t>
            </a:r>
            <a:endParaRPr b="0" i="0" sz="1600" u="none" cap="none" strike="noStrike">
              <a:solidFill>
                <a:srgbClr val="000000"/>
              </a:solidFill>
              <a:latin typeface="Arial"/>
              <a:ea typeface="Arial"/>
              <a:cs typeface="Arial"/>
              <a:sym typeface="Arial"/>
            </a:endParaRPr>
          </a:p>
        </p:txBody>
      </p:sp>
      <p:grpSp>
        <p:nvGrpSpPr>
          <p:cNvPr id="1148" name="Google Shape;1148;p120"/>
          <p:cNvGrpSpPr/>
          <p:nvPr/>
        </p:nvGrpSpPr>
        <p:grpSpPr>
          <a:xfrm>
            <a:off x="617712" y="3864537"/>
            <a:ext cx="480873" cy="480925"/>
            <a:chOff x="475577" y="1034115"/>
            <a:chExt cx="523200" cy="523200"/>
          </a:xfrm>
        </p:grpSpPr>
        <p:sp>
          <p:nvSpPr>
            <p:cNvPr id="1149" name="Google Shape;1149;p120"/>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50" name="Google Shape;1150;p120"/>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21"/>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56" name="Google Shape;1156;p12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Closing</a:t>
            </a:r>
            <a:endParaRPr b="0" i="0" sz="1400" u="none" cap="none" strike="noStrike">
              <a:solidFill>
                <a:srgbClr val="000000"/>
              </a:solidFill>
              <a:latin typeface="Arial"/>
              <a:ea typeface="Arial"/>
              <a:cs typeface="Arial"/>
              <a:sym typeface="Arial"/>
            </a:endParaRPr>
          </a:p>
        </p:txBody>
      </p:sp>
      <p:sp>
        <p:nvSpPr>
          <p:cNvPr id="1157" name="Google Shape;1157;p121"/>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Home Assignment</a:t>
            </a:r>
            <a:endParaRPr b="0" i="0" sz="1600" u="none" cap="none" strike="noStrike">
              <a:solidFill>
                <a:schemeClr val="accent5"/>
              </a:solidFill>
              <a:latin typeface="Arial"/>
              <a:ea typeface="Arial"/>
              <a:cs typeface="Arial"/>
              <a:sym typeface="Arial"/>
            </a:endParaRPr>
          </a:p>
        </p:txBody>
      </p:sp>
      <p:sp>
        <p:nvSpPr>
          <p:cNvPr id="1158" name="Google Shape;1158;p121"/>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Review the facilitation skills you learned today - especially the AECP method.</a:t>
            </a:r>
            <a:endParaRPr sz="1600">
              <a:solidFill>
                <a:srgbClr val="0C4061"/>
              </a:solidFill>
            </a:endParaRPr>
          </a:p>
        </p:txBody>
      </p:sp>
      <p:grpSp>
        <p:nvGrpSpPr>
          <p:cNvPr id="1159" name="Google Shape;1159;p121"/>
          <p:cNvGrpSpPr/>
          <p:nvPr/>
        </p:nvGrpSpPr>
        <p:grpSpPr>
          <a:xfrm>
            <a:off x="628412" y="1683444"/>
            <a:ext cx="480873" cy="480925"/>
            <a:chOff x="475577" y="1034115"/>
            <a:chExt cx="523200" cy="523200"/>
          </a:xfrm>
        </p:grpSpPr>
        <p:sp>
          <p:nvSpPr>
            <p:cNvPr id="1160" name="Google Shape;1160;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1" name="Google Shape;1161;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2" name="Google Shape;1162;p121"/>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Go through all the lessons in Crianza con Conciencia+ chatbot. At the end of each lesson, ask them to type NUEVO to start a new lesson.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endParaRPr sz="1600">
              <a:solidFill>
                <a:srgbClr val="0C4061"/>
              </a:solidFill>
            </a:endParaRPr>
          </a:p>
        </p:txBody>
      </p:sp>
      <p:grpSp>
        <p:nvGrpSpPr>
          <p:cNvPr id="1163" name="Google Shape;1163;p121"/>
          <p:cNvGrpSpPr/>
          <p:nvPr/>
        </p:nvGrpSpPr>
        <p:grpSpPr>
          <a:xfrm>
            <a:off x="628412" y="2392634"/>
            <a:ext cx="480873" cy="480925"/>
            <a:chOff x="475577" y="1034115"/>
            <a:chExt cx="523200" cy="523200"/>
          </a:xfrm>
        </p:grpSpPr>
        <p:sp>
          <p:nvSpPr>
            <p:cNvPr id="1164" name="Google Shape;1164;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5" name="Google Shape;1165;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66" name="Google Shape;1166;p121"/>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If the participants are facing any issues, they can restart their chatbot by typing REANUDAR. </a:t>
            </a:r>
            <a:r>
              <a:rPr b="1"/>
              <a:t>DO NOT USE REANUDAR WITH PARENTS! </a:t>
            </a:r>
            <a:endParaRPr b="1" sz="1600">
              <a:solidFill>
                <a:srgbClr val="0C4061"/>
              </a:solidFill>
            </a:endParaRPr>
          </a:p>
        </p:txBody>
      </p:sp>
      <p:grpSp>
        <p:nvGrpSpPr>
          <p:cNvPr id="1167" name="Google Shape;1167;p121"/>
          <p:cNvGrpSpPr/>
          <p:nvPr/>
        </p:nvGrpSpPr>
        <p:grpSpPr>
          <a:xfrm>
            <a:off x="628412" y="3101823"/>
            <a:ext cx="480873" cy="480925"/>
            <a:chOff x="475577" y="1034115"/>
            <a:chExt cx="523200" cy="523200"/>
          </a:xfrm>
        </p:grpSpPr>
        <p:sp>
          <p:nvSpPr>
            <p:cNvPr id="1168" name="Google Shape;1168;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69" name="Google Shape;1169;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1170" name="Google Shape;1170;p121"/>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0C4061"/>
                </a:solidFill>
              </a:defRPr>
            </a:pPr>
            <a:r>
              <a:t>Remind the participants that these triggers are only for them during the training, and NOT to be shared with the parents during onboarding session. </a:t>
            </a:r>
            <a:endParaRPr b="1" sz="1600">
              <a:solidFill>
                <a:srgbClr val="0C4061"/>
              </a:solidFill>
            </a:endParaRPr>
          </a:p>
        </p:txBody>
      </p:sp>
      <p:grpSp>
        <p:nvGrpSpPr>
          <p:cNvPr id="1171" name="Google Shape;1171;p121"/>
          <p:cNvGrpSpPr/>
          <p:nvPr/>
        </p:nvGrpSpPr>
        <p:grpSpPr>
          <a:xfrm>
            <a:off x="628412" y="3811012"/>
            <a:ext cx="480873" cy="480925"/>
            <a:chOff x="475577" y="1034115"/>
            <a:chExt cx="523200" cy="523200"/>
          </a:xfrm>
        </p:grpSpPr>
        <p:sp>
          <p:nvSpPr>
            <p:cNvPr id="1172" name="Google Shape;1172;p121"/>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1173" name="Google Shape;1173;p121"/>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35" name="Google Shape;335;p5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Welcome and Introductions</a:t>
            </a:r>
            <a:endParaRPr b="1" i="0" sz="1400" u="none" cap="none" strike="noStrike">
              <a:solidFill>
                <a:srgbClr val="000000"/>
              </a:solidFill>
            </a:endParaRPr>
          </a:p>
        </p:txBody>
      </p:sp>
      <p:sp>
        <p:nvSpPr>
          <p:cNvPr id="336" name="Google Shape;336;p50"/>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EF1651"/>
                </a:solidFill>
              </a:defRPr>
            </a:pPr>
            <a:r>
              <a:t>Some ground rules for our session: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Be single-tasking during the session - be an active participant!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Be considerate and respectful of diverse perspectives.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Practise active listening by keeping the video on whenever possible.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Use features like chat or hand raise to contribute.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Mute yourself when listening to others.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Join the workshop on time.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i="1" sz="1600">
                <a:solidFill>
                  <a:schemeClr val="accent5"/>
                </a:solidFill>
              </a:defRPr>
            </a:pPr>
            <a:r>
              <a:t>Others?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2"/>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79" name="Google Shape;1179;p1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Overview of Facilitator Training Workshop</a:t>
            </a:r>
            <a:endParaRPr b="0" i="0" sz="1400" u="none" cap="none" strike="noStrike">
              <a:solidFill>
                <a:srgbClr val="000000"/>
              </a:solidFill>
              <a:latin typeface="Arial"/>
              <a:ea typeface="Arial"/>
              <a:cs typeface="Arial"/>
              <a:sym typeface="Arial"/>
            </a:endParaRPr>
          </a:p>
        </p:txBody>
      </p:sp>
      <p:sp>
        <p:nvSpPr>
          <p:cNvPr id="1180" name="Google Shape;1180;p122"/>
          <p:cNvSpPr txBox="1"/>
          <p:nvPr/>
        </p:nvSpPr>
        <p:spPr>
          <a:xfrm>
            <a:off x="6935725" y="251350"/>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Agenda for Day 2: </a:t>
            </a:r>
            <a:endParaRPr b="0" i="0" sz="1600" u="none" cap="none" strike="noStrike">
              <a:solidFill>
                <a:srgbClr val="123D5D"/>
              </a:solidFill>
              <a:latin typeface="Arial"/>
              <a:ea typeface="Arial"/>
              <a:cs typeface="Arial"/>
              <a:sym typeface="Arial"/>
            </a:endParaRPr>
          </a:p>
        </p:txBody>
      </p:sp>
      <p:graphicFrame>
        <p:nvGraphicFramePr>
          <p:cNvPr id="1181" name="Google Shape;1181;p122"/>
          <p:cNvGraphicFramePr/>
          <p:nvPr/>
        </p:nvGraphicFramePr>
        <p:xfrm>
          <a:off x="239975" y="835250"/>
          <a:ext cx="3000000" cy="3000000"/>
        </p:xfrm>
        <a:graphic>
          <a:graphicData uri="http://schemas.openxmlformats.org/drawingml/2006/table">
            <a:tbl>
              <a:tblPr>
                <a:noFill/>
                <a:tableStyleId>{14496B87-5704-4777-A86E-75ADE45BAD4F}</a:tableStyleId>
              </a:tblPr>
              <a:tblGrid>
                <a:gridCol w="1039300"/>
                <a:gridCol w="2759600"/>
                <a:gridCol w="4865125"/>
              </a:tblGrid>
              <a:tr h="100000">
                <a:tc>
                  <a:txBody>
                    <a:bodyPr/>
                    <a:lstStyle/>
                    <a:p>
                      <a:pPr indent="0" lvl="0" marL="0" rtl="0" algn="ctr">
                        <a:lnSpc>
                          <a:spcPct val="100000"/>
                        </a:lnSpc>
                        <a:spcBef>
                          <a:spcPts val="0"/>
                        </a:spcBef>
                        <a:spcAft>
                          <a:spcPts val="0"/>
                        </a:spcAft>
                        <a:buNone/>
                        <a:defRPr b="1" sz="1300">
                          <a:solidFill>
                            <a:srgbClr val="113D5C"/>
                          </a:solidFill>
                        </a:defRPr>
                      </a:pPr>
                      <a:r>
                        <a:t>Tiempo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Módulo</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ctr">
                        <a:lnSpc>
                          <a:spcPct val="100000"/>
                        </a:lnSpc>
                        <a:spcBef>
                          <a:spcPts val="0"/>
                        </a:spcBef>
                        <a:spcAft>
                          <a:spcPts val="0"/>
                        </a:spcAft>
                        <a:buNone/>
                        <a:defRPr b="1" sz="1300">
                          <a:solidFill>
                            <a:srgbClr val="113D5C"/>
                          </a:solidFill>
                        </a:defRPr>
                      </a:pPr>
                      <a:r>
                        <a:t>Actividades</a:t>
                      </a:r>
                      <a:endParaRPr b="1" sz="13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12:00-12:40</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Bienvenida y registro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Recordatorios y registro</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Viviendo la estrategia de Tomar una Pausa</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Preguntas y reflexiones del primer día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5: Preparación para la sesión de Chat automatizado</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Recorrido a través de la aplicación para las facilitadoras:</a:t>
                      </a:r>
                      <a:endParaRPr sz="1200">
                        <a:solidFill>
                          <a:srgbClr val="113D5C"/>
                        </a:solidFill>
                      </a:endParaRPr>
                    </a:p>
                    <a:p>
                      <a:pPr indent="0" lvl="0" marL="457200" rtl="0" algn="l">
                        <a:spcBef>
                          <a:spcPts val="0"/>
                        </a:spcBef>
                        <a:spcAft>
                          <a:spcPts val="0"/>
                        </a:spcAft>
                        <a:buNone/>
                        <a:defRPr sz="1200">
                          <a:solidFill>
                            <a:srgbClr val="113D5C"/>
                          </a:solidFill>
                        </a:defRPr>
                      </a:pPr>
                      <a:r>
                        <a:t>Formando Conciencia+</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rgbClr val="ED7D3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None/>
                        <a:defRPr b="1" sz="1200">
                          <a:solidFill>
                            <a:srgbClr val="113D5C"/>
                          </a:solidFill>
                        </a:defRPr>
                      </a:pPr>
                      <a:r>
                        <a:t>12:40-13:15</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6: Realización de una sesión de chat en WhatsApp</a:t>
                      </a:r>
                      <a:endParaRPr b="1"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c>
                  <a:txBody>
                    <a:bodyPr/>
                    <a:lstStyle/>
                    <a:p>
                      <a:pPr indent="-304800" lvl="0" marL="457200" rtl="0" algn="l">
                        <a:spcBef>
                          <a:spcPts val="0"/>
                        </a:spcBef>
                        <a:spcAft>
                          <a:spcPts val="0"/>
                        </a:spcAft>
                        <a:buClr>
                          <a:srgbClr val="113D5C"/>
                        </a:buClr>
                        <a:buSzPts val="1200"/>
                        <a:buChar char="●"/>
                        <a:defRPr sz="1200">
                          <a:solidFill>
                            <a:srgbClr val="113D5C"/>
                          </a:solidFill>
                        </a:defRPr>
                      </a:pPr>
                      <a:r>
                        <a:t>Configuración del grupo y sus reglas </a:t>
                      </a:r>
                      <a:endParaRPr sz="1200">
                        <a:solidFill>
                          <a:srgbClr val="113D5C"/>
                        </a:solidFill>
                      </a:endParaRPr>
                    </a:p>
                    <a:p>
                      <a:pPr indent="-304800" lvl="0" marL="457200" rtl="0" algn="l">
                        <a:spcBef>
                          <a:spcPts val="0"/>
                        </a:spcBef>
                        <a:spcAft>
                          <a:spcPts val="0"/>
                        </a:spcAft>
                        <a:buClr>
                          <a:srgbClr val="113D5C"/>
                        </a:buClr>
                        <a:buSzPts val="1200"/>
                        <a:buChar char="●"/>
                        <a:defRPr sz="1200">
                          <a:solidFill>
                            <a:srgbClr val="113D5C"/>
                          </a:solidFill>
                        </a:defRPr>
                      </a:pPr>
                      <a:r>
                        <a:t>Rol de la facilitadora en el chat</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tcPr>
                </a:tc>
              </a:tr>
              <a:tr h="317500">
                <a:tc>
                  <a:txBody>
                    <a:bodyPr/>
                    <a:lstStyle/>
                    <a:p>
                      <a:pPr indent="0" lvl="0" marL="0" rtl="0" algn="l">
                        <a:lnSpc>
                          <a:spcPct val="100000"/>
                        </a:lnSpc>
                        <a:spcBef>
                          <a:spcPts val="0"/>
                        </a:spcBef>
                        <a:spcAft>
                          <a:spcPts val="0"/>
                        </a:spcAft>
                        <a:buNone/>
                        <a:defRPr b="1" sz="1200">
                          <a:solidFill>
                            <a:srgbClr val="113D5C"/>
                          </a:solidFill>
                        </a:defRPr>
                      </a:pPr>
                      <a:r>
                        <a:t>13:15-13:20</a:t>
                      </a:r>
                      <a:endParaRPr sz="1000"/>
                    </a:p>
                  </a:txBody>
                  <a:tcPr marT="91425" marB="91425" marR="91425" marL="91425">
                    <a:lnL cap="flat" cmpd="sng" w="9525">
                      <a:solidFill>
                        <a:schemeClr val="lt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gridSpan="2">
                  <a:txBody>
                    <a:bodyPr/>
                    <a:lstStyle/>
                    <a:p>
                      <a:pPr indent="0" lvl="0" marL="0" rtl="0" algn="l">
                        <a:lnSpc>
                          <a:spcPct val="100000"/>
                        </a:lnSpc>
                        <a:spcBef>
                          <a:spcPts val="0"/>
                        </a:spcBef>
                        <a:spcAft>
                          <a:spcPts val="0"/>
                        </a:spcAft>
                        <a:buNone/>
                        <a:defRPr b="1" sz="1200"/>
                      </a:pPr>
                      <a:r>
                        <a:rPr>
                          <a:solidFill>
                            <a:srgbClr val="113D5C"/>
                          </a:solidFill>
                        </a:rPr>
                        <a:t>                                                       </a:t>
                      </a:r>
                      <a:r>
                        <a:rPr>
                          <a:solidFill>
                            <a:schemeClr val="lt1"/>
                          </a:solidFill>
                        </a:rPr>
                        <a:t>  Pausa Activa</a:t>
                      </a:r>
                      <a:endParaRPr b="1" sz="1200">
                        <a:solidFill>
                          <a:schemeClr val="lt1"/>
                        </a:solidFill>
                      </a:endParaRPr>
                    </a:p>
                  </a:txBody>
                  <a:tcPr marT="91425" marB="91425" marR="91425" marL="91425">
                    <a:lnL cap="flat" cmpd="sng" w="9525">
                      <a:solidFill>
                        <a:srgbClr val="ED7D31"/>
                      </a:solidFill>
                      <a:prstDash val="dash"/>
                      <a:round/>
                      <a:headEnd len="sm" w="sm" type="none"/>
                      <a:tailEnd len="sm" w="sm" type="none"/>
                    </a:lnL>
                    <a:lnR cap="flat" cmpd="sng" w="9525">
                      <a:solidFill>
                        <a:srgbClr val="ED7D3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rgbClr val="ED7D31"/>
                      </a:solidFill>
                      <a:prstDash val="dash"/>
                      <a:round/>
                      <a:headEnd len="sm" w="sm" type="none"/>
                      <a:tailEnd len="sm" w="sm" type="none"/>
                    </a:lnB>
                    <a:solidFill>
                      <a:srgbClr val="ED7D31"/>
                    </a:solidFill>
                  </a:tcPr>
                </a:tc>
                <a:tc hMerge="1"/>
              </a:tr>
              <a:tr h="381000">
                <a:tc rowSpan="2">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13:20-13:50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None/>
                        <a:defRPr b="1" sz="1200">
                          <a:solidFill>
                            <a:srgbClr val="113D5C"/>
                          </a:solidFill>
                        </a:defRPr>
                      </a:pPr>
                      <a:r>
                        <a:t>Módulo 7: Salvaguarda</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¿Qué es? Cómo proceder en la virtualidad y presencial</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rgbClr val="ED7D3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vMerge="1"/>
                <a:tc>
                  <a:txBody>
                    <a:bodyPr/>
                    <a:lstStyle/>
                    <a:p>
                      <a:pPr indent="0" lvl="0" marL="0" rtl="0" algn="l">
                        <a:lnSpc>
                          <a:spcPct val="100000"/>
                        </a:lnSpc>
                        <a:spcBef>
                          <a:spcPts val="0"/>
                        </a:spcBef>
                        <a:spcAft>
                          <a:spcPts val="0"/>
                        </a:spcAft>
                        <a:buNone/>
                        <a:defRPr b="1" sz="1200">
                          <a:solidFill>
                            <a:srgbClr val="113D5C"/>
                          </a:solidFill>
                        </a:defRPr>
                      </a:pPr>
                      <a:r>
                        <a:t>Módulo 8: Desafíos comunes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Abordaje de desafíos. Preguntas</a:t>
                      </a: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r h="381000">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13:50-14:00</a:t>
                      </a:r>
                      <a:endParaRPr b="1" sz="1200">
                        <a:solidFill>
                          <a:srgbClr val="113D5C"/>
                        </a:solidFill>
                      </a:endParaRPr>
                    </a:p>
                    <a:p>
                      <a:pPr indent="0" lvl="0" marL="0" rtl="0" algn="l">
                        <a:lnSpc>
                          <a:spcPct val="100000"/>
                        </a:lnSpc>
                        <a:spcBef>
                          <a:spcPts val="0"/>
                        </a:spcBef>
                        <a:spcAft>
                          <a:spcPts val="0"/>
                        </a:spcAft>
                        <a:buNone/>
                      </a:pPr>
                      <a:endParaRPr sz="10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defRPr b="1" sz="1200">
                          <a:solidFill>
                            <a:srgbClr val="113D5C"/>
                          </a:solidFill>
                        </a:defRPr>
                      </a:pPr>
                      <a:r>
                        <a:t>Clausura</a:t>
                      </a:r>
                      <a:endParaRPr b="1" sz="1200">
                        <a:solidFill>
                          <a:srgbClr val="113D5C"/>
                        </a:solidFill>
                      </a:endParaRPr>
                    </a:p>
                    <a:p>
                      <a:pPr indent="0" lvl="0" marL="0" rtl="0" algn="l">
                        <a:lnSpc>
                          <a:spcPct val="100000"/>
                        </a:lnSpc>
                        <a:spcBef>
                          <a:spcPts val="0"/>
                        </a:spcBef>
                        <a:spcAft>
                          <a:spcPts val="0"/>
                        </a:spcAft>
                        <a:buNone/>
                      </a:pPr>
                      <a:endParaRPr sz="1200"/>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c>
                  <a:txBody>
                    <a:bodyPr/>
                    <a:lstStyle/>
                    <a:p>
                      <a:pPr indent="-304800" lvl="0" marL="457200" rtl="0" algn="l">
                        <a:lnSpc>
                          <a:spcPct val="100000"/>
                        </a:lnSpc>
                        <a:spcBef>
                          <a:spcPts val="0"/>
                        </a:spcBef>
                        <a:spcAft>
                          <a:spcPts val="0"/>
                        </a:spcAft>
                        <a:buClr>
                          <a:srgbClr val="113D5C"/>
                        </a:buClr>
                        <a:buSzPts val="1200"/>
                        <a:buChar char="●"/>
                        <a:defRPr sz="1200">
                          <a:solidFill>
                            <a:srgbClr val="113D5C"/>
                          </a:solidFill>
                        </a:defRPr>
                      </a:pPr>
                      <a:r>
                        <a:t>Actividades de cierre </a:t>
                      </a:r>
                      <a:endParaRPr sz="1200">
                        <a:solidFill>
                          <a:srgbClr val="113D5C"/>
                        </a:solidFill>
                      </a:endParaRPr>
                    </a:p>
                    <a:p>
                      <a:pPr indent="-304800" lvl="0" marL="457200" rtl="0" algn="l">
                        <a:lnSpc>
                          <a:spcPct val="100000"/>
                        </a:lnSpc>
                        <a:spcBef>
                          <a:spcPts val="0"/>
                        </a:spcBef>
                        <a:spcAft>
                          <a:spcPts val="0"/>
                        </a:spcAft>
                        <a:buClr>
                          <a:srgbClr val="113D5C"/>
                        </a:buClr>
                        <a:buSzPts val="1200"/>
                        <a:buChar char="●"/>
                        <a:defRPr sz="1200">
                          <a:solidFill>
                            <a:srgbClr val="113D5C"/>
                          </a:solidFill>
                        </a:defRPr>
                      </a:pPr>
                      <a:r>
                        <a:t>Próximos pasos</a:t>
                      </a:r>
                      <a:endParaRPr sz="1200">
                        <a:solidFill>
                          <a:srgbClr val="113D5C"/>
                        </a:solidFill>
                      </a:endParaRPr>
                    </a:p>
                  </a:txBody>
                  <a:tcPr marT="91425" marB="91425" marR="91425" marL="91425">
                    <a:lnL cap="flat" cmpd="sng" w="9525">
                      <a:solidFill>
                        <a:schemeClr val="lt1"/>
                      </a:solidFill>
                      <a:prstDash val="dash"/>
                      <a:round/>
                      <a:headEnd len="sm" w="sm" type="none"/>
                      <a:tailEnd len="sm" w="sm" type="none"/>
                    </a:lnL>
                    <a:lnR cap="flat" cmpd="sng" w="9525">
                      <a:solidFill>
                        <a:schemeClr val="lt1"/>
                      </a:solidFill>
                      <a:prstDash val="dash"/>
                      <a:round/>
                      <a:headEnd len="sm" w="sm" type="none"/>
                      <a:tailEnd len="sm" w="sm" type="none"/>
                    </a:lnR>
                    <a:lnT cap="flat" cmpd="sng" w="9525">
                      <a:solidFill>
                        <a:schemeClr val="lt1"/>
                      </a:solidFill>
                      <a:prstDash val="dash"/>
                      <a:round/>
                      <a:headEnd len="sm" w="sm" type="none"/>
                      <a:tailEnd len="sm" w="sm" type="none"/>
                    </a:lnT>
                    <a:lnB cap="flat" cmpd="sng" w="9525">
                      <a:solidFill>
                        <a:schemeClr val="lt1"/>
                      </a:solidFill>
                      <a:prstDash val="dash"/>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185" name="Shape 1185"/>
        <p:cNvGrpSpPr/>
        <p:nvPr/>
      </p:nvGrpSpPr>
      <p:grpSpPr>
        <a:xfrm>
          <a:off x="0" y="0"/>
          <a:ext cx="0" cy="0"/>
          <a:chOff x="0" y="0"/>
          <a:chExt cx="0" cy="0"/>
        </a:xfrm>
      </p:grpSpPr>
      <p:sp>
        <p:nvSpPr>
          <p:cNvPr id="1186" name="Google Shape;1186;p123"/>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Questions?</a:t>
            </a:r>
            <a:endParaRPr b="1" sz="4400">
              <a:solidFill>
                <a:schemeClr val="l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124"/>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192" name="Google Shape;1192;p124"/>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Facilitator Workshop: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DAY 2</a:t>
            </a:r>
            <a:endParaRPr b="1" i="0" sz="2300" u="none" cap="none" strike="noStrike">
              <a:solidFill>
                <a:srgbClr val="0B4060"/>
              </a:solidFill>
              <a:latin typeface="Noto Sans"/>
              <a:ea typeface="Noto Sans"/>
              <a:cs typeface="Noto Sans"/>
              <a:sym typeface="Noto Sans"/>
            </a:endParaRPr>
          </a:p>
        </p:txBody>
      </p:sp>
      <p:pic>
        <p:nvPicPr>
          <p:cNvPr id="1193" name="Google Shape;1193;p124"/>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194" name="Google Shape;1194;p124"/>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25"/>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00" name="Google Shape;1200;p12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Reminders</a:t>
            </a:r>
            <a:endParaRPr b="0" i="0" sz="1400" u="none" cap="none" strike="noStrike">
              <a:solidFill>
                <a:srgbClr val="000000"/>
              </a:solidFill>
              <a:latin typeface="Arial"/>
              <a:ea typeface="Arial"/>
              <a:cs typeface="Arial"/>
              <a:sym typeface="Arial"/>
            </a:endParaRPr>
          </a:p>
        </p:txBody>
      </p:sp>
      <p:sp>
        <p:nvSpPr>
          <p:cNvPr id="1201" name="Google Shape;1201;p125"/>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Please change your name to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Full Name | Organisation |City</a:t>
            </a:r>
            <a:endParaRPr sz="1800">
              <a:solidFill>
                <a:schemeClr val="lt1"/>
              </a:solidFill>
              <a:latin typeface="Noto Sans Medium"/>
              <a:ea typeface="Noto Sans Medium"/>
              <a:cs typeface="Noto Sans Medium"/>
              <a:sym typeface="Noto Sans Medium"/>
            </a:endParaRPr>
          </a:p>
        </p:txBody>
      </p:sp>
      <p:pic>
        <p:nvPicPr>
          <p:cNvPr id="1202" name="Google Shape;1202;p125"/>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1203" name="Google Shape;1203;p125"/>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Your audio is automatically muted when you enter the workshop. Please raise your hand if you want to speak. </a:t>
            </a:r>
            <a:endParaRPr sz="1800">
              <a:solidFill>
                <a:schemeClr val="lt1"/>
              </a:solidFill>
              <a:latin typeface="Noto Sans Medium"/>
              <a:ea typeface="Noto Sans Medium"/>
              <a:cs typeface="Noto Sans Medium"/>
              <a:sym typeface="Noto Sans Medium"/>
            </a:endParaRPr>
          </a:p>
        </p:txBody>
      </p:sp>
      <p:sp>
        <p:nvSpPr>
          <p:cNvPr id="1204" name="Google Shape;1204;p125"/>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This session is recorded for documentation. By participating in the session, you are giving permission to be recorded. </a:t>
            </a:r>
            <a:endParaRPr sz="1800">
              <a:solidFill>
                <a:schemeClr val="lt1"/>
              </a:solidFill>
              <a:latin typeface="Noto Sans Medium"/>
              <a:ea typeface="Noto Sans Medium"/>
              <a:cs typeface="Noto Sans Medium"/>
              <a:sym typeface="Noto Sans Medium"/>
            </a:endParaRPr>
          </a:p>
        </p:txBody>
      </p:sp>
      <p:pic>
        <p:nvPicPr>
          <p:cNvPr id="1205" name="Google Shape;1205;p125"/>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1206" name="Google Shape;1206;p125"/>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26"/>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12" name="Google Shape;1212;p1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Reminders</a:t>
            </a:r>
            <a:endParaRPr b="0" i="0" sz="1400" u="none" cap="none" strike="noStrike">
              <a:solidFill>
                <a:srgbClr val="000000"/>
              </a:solidFill>
              <a:latin typeface="Arial"/>
              <a:ea typeface="Arial"/>
              <a:cs typeface="Arial"/>
              <a:sym typeface="Arial"/>
            </a:endParaRPr>
          </a:p>
        </p:txBody>
      </p:sp>
      <p:pic>
        <p:nvPicPr>
          <p:cNvPr id="1213" name="Google Shape;1213;p126"/>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214" name="Google Shape;1214;p126"/>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215" name="Google Shape;1215;p126"/>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Use </a:t>
            </a:r>
            <a:r>
              <a:rPr b="1"/>
              <a:t>Chat </a:t>
            </a:r>
            <a:r>
              <a:t>to respond to the questions asked by the trainer </a:t>
            </a:r>
            <a:endParaRPr sz="1800">
              <a:latin typeface="Noto Sans"/>
              <a:ea typeface="Noto Sans"/>
              <a:cs typeface="Noto Sans"/>
              <a:sym typeface="Noto Sans"/>
            </a:endParaRPr>
          </a:p>
        </p:txBody>
      </p:sp>
      <p:cxnSp>
        <p:nvCxnSpPr>
          <p:cNvPr id="1216" name="Google Shape;1216;p126"/>
          <p:cNvCxnSpPr>
            <a:endCxn id="1215"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217" name="Google Shape;1217;p126"/>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In the </a:t>
            </a:r>
            <a:r>
              <a:rPr b="1"/>
              <a:t>Q&amp;A </a:t>
            </a:r>
            <a:r>
              <a:t>box, type the questions you would like to ask the trainer about the Crianza con Conciencia+</a:t>
            </a:r>
            <a:endParaRPr sz="1800">
              <a:latin typeface="Noto Sans"/>
              <a:ea typeface="Noto Sans"/>
              <a:cs typeface="Noto Sans"/>
              <a:sym typeface="Noto Sans"/>
            </a:endParaRPr>
          </a:p>
        </p:txBody>
      </p:sp>
      <p:cxnSp>
        <p:nvCxnSpPr>
          <p:cNvPr id="1218" name="Google Shape;1218;p126"/>
          <p:cNvCxnSpPr>
            <a:endCxn id="1217"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24" name="Google Shape;1224;p1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Welcome and Introductions</a:t>
            </a:r>
            <a:endParaRPr b="0" i="0" sz="1400" u="none" cap="none" strike="noStrike">
              <a:solidFill>
                <a:srgbClr val="000000"/>
              </a:solidFill>
              <a:latin typeface="Arial"/>
              <a:ea typeface="Arial"/>
              <a:cs typeface="Arial"/>
              <a:sym typeface="Arial"/>
            </a:endParaRPr>
          </a:p>
        </p:txBody>
      </p:sp>
      <p:sp>
        <p:nvSpPr>
          <p:cNvPr id="1225" name="Google Shape;1225;p127"/>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100">
                <a:solidFill>
                  <a:srgbClr val="EF1651"/>
                </a:solidFill>
              </a:defRPr>
            </a:pPr>
            <a:r>
              <a:t>Some ground rules for our session: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Be single-tasking during the session - be an active participant!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Be considerate and respectful of diverse perspectives.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Practise active listening by keeping the video on whenever possible.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Use features like chat or hand raise to contribute.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Mute yourself when listening to others.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Join the workshop on time.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28"/>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1" name="Google Shape;1231;p12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Beginning of Day Activities</a:t>
            </a:r>
            <a:endParaRPr b="0" i="0" sz="1400" u="none" cap="none" strike="noStrike">
              <a:solidFill>
                <a:srgbClr val="000000"/>
              </a:solidFill>
              <a:latin typeface="Arial"/>
              <a:ea typeface="Arial"/>
              <a:cs typeface="Arial"/>
              <a:sym typeface="Arial"/>
            </a:endParaRPr>
          </a:p>
        </p:txBody>
      </p:sp>
      <p:pic>
        <p:nvPicPr>
          <p:cNvPr id="1232" name="Google Shape;1232;p128" title="take_a_pause.mp4">
            <a:hlinkClick r:id="rId3"/>
          </p:cNvPr>
          <p:cNvPicPr preferRelativeResize="0"/>
          <p:nvPr/>
        </p:nvPicPr>
        <p:blipFill>
          <a:blip r:embed="rId4">
            <a:alphaModFix/>
          </a:blip>
          <a:stretch>
            <a:fillRect/>
          </a:stretch>
        </p:blipFill>
        <p:spPr>
          <a:xfrm>
            <a:off x="0" y="0"/>
            <a:ext cx="9144000" cy="51435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36" name="Shape 1236"/>
        <p:cNvGrpSpPr/>
        <p:nvPr/>
      </p:nvGrpSpPr>
      <p:grpSpPr>
        <a:xfrm>
          <a:off x="0" y="0"/>
          <a:ext cx="0" cy="0"/>
          <a:chOff x="0" y="0"/>
          <a:chExt cx="0" cy="0"/>
        </a:xfrm>
      </p:grpSpPr>
      <p:sp>
        <p:nvSpPr>
          <p:cNvPr id="1237" name="Google Shape;1237;p129"/>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Zoom poll: How are you doing today? </a:t>
            </a:r>
            <a:endParaRPr b="1" sz="4400">
              <a:solidFill>
                <a:schemeClr val="l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241" name="Shape 1241"/>
        <p:cNvGrpSpPr/>
        <p:nvPr/>
      </p:nvGrpSpPr>
      <p:grpSpPr>
        <a:xfrm>
          <a:off x="0" y="0"/>
          <a:ext cx="0" cy="0"/>
          <a:chOff x="0" y="0"/>
          <a:chExt cx="0" cy="0"/>
        </a:xfrm>
      </p:grpSpPr>
      <p:sp>
        <p:nvSpPr>
          <p:cNvPr id="1242" name="Google Shape;1242;p130"/>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Chat: What is your ONE key takeaway from yesterday?</a:t>
            </a:r>
            <a:endParaRPr b="1" sz="4400">
              <a:solidFill>
                <a:schemeClr val="lt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246" name="Shape 1246"/>
        <p:cNvGrpSpPr/>
        <p:nvPr/>
      </p:nvGrpSpPr>
      <p:grpSpPr>
        <a:xfrm>
          <a:off x="0" y="0"/>
          <a:ext cx="0" cy="0"/>
          <a:chOff x="0" y="0"/>
          <a:chExt cx="0" cy="0"/>
        </a:xfrm>
      </p:grpSpPr>
      <p:sp>
        <p:nvSpPr>
          <p:cNvPr id="1247" name="Google Shape;1247;p13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5: Preparing for Chat Session</a:t>
            </a:r>
            <a:endParaRPr b="1" sz="5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340" name="Shape 340"/>
        <p:cNvGrpSpPr/>
        <p:nvPr/>
      </p:nvGrpSpPr>
      <p:grpSpPr>
        <a:xfrm>
          <a:off x="0" y="0"/>
          <a:ext cx="0" cy="0"/>
          <a:chOff x="0" y="0"/>
          <a:chExt cx="0" cy="0"/>
        </a:xfrm>
      </p:grpSpPr>
      <p:sp>
        <p:nvSpPr>
          <p:cNvPr id="341" name="Google Shape;341;p5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latin typeface="Noto Sans"/>
                <a:ea typeface="Noto Sans"/>
                <a:cs typeface="Noto Sans"/>
                <a:sym typeface="Noto Sans"/>
              </a:defRPr>
            </a:pPr>
            <a:r>
              <a:t>Share your experiences</a:t>
            </a:r>
            <a:endParaRPr b="1" sz="6000">
              <a:solidFill>
                <a:schemeClr val="lt1"/>
              </a:solidFill>
              <a:latin typeface="Noto Sans"/>
              <a:ea typeface="Noto Sans"/>
              <a:cs typeface="Noto Sans"/>
              <a:sym typeface="No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32"/>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900">
                <a:solidFill>
                  <a:srgbClr val="DB3514"/>
                </a:solidFill>
              </a:defRPr>
            </a:pPr>
            <a:r>
              <a:t>Create a WhatsApp Group before the onboarding session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Save Parent Contacts: </a:t>
            </a:r>
            <a:r>
              <a:t>Save assigned parents' names and numbers for quick confirmation during the session.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Create WhatsApp Group:</a:t>
            </a:r>
            <a:r>
              <a:t>Set up your group in advance using "Familias Conciencia+" as the base name.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defRPr sz="1800">
                <a:solidFill>
                  <a:schemeClr val="accent5"/>
                </a:solidFill>
              </a:defRPr>
            </a:pPr>
            <a:r>
              <a:rPr b="1"/>
              <a:t>Example Group Name: </a:t>
            </a:r>
            <a:r>
              <a:t>Consider a temporary name like "Crianza con Conciencia+_HappyFamilies" for a personal touch.</a:t>
            </a:r>
            <a:endParaRPr b="1" sz="1800">
              <a:solidFill>
                <a:schemeClr val="accent5"/>
              </a:solidFill>
            </a:endParaRPr>
          </a:p>
        </p:txBody>
      </p:sp>
      <p:sp>
        <p:nvSpPr>
          <p:cNvPr id="1253" name="Google Shape;1253;p132"/>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4" name="Google Shape;1254;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3"/>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Setting Ground Rules for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defRPr sz="1900">
                <a:solidFill>
                  <a:schemeClr val="accent5"/>
                </a:solidFill>
              </a:defRPr>
            </a:pPr>
            <a:r>
              <a:t>Highlight the importance of creating a safe and comfortable space in the WhatsApp group for everyone involved.</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defRPr b="1" sz="1900">
                <a:solidFill>
                  <a:schemeClr val="accent5"/>
                </a:solidFill>
              </a:defRPr>
            </a:pPr>
            <a:r>
              <a:t>Ground Rules Format:</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Put up a flip chart titled: Ground Rules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Invite participants to suggest rules for a positive group environment.</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Write rules and comments on the flip chart for future reference.</a:t>
            </a:r>
            <a:endParaRPr sz="1900">
              <a:solidFill>
                <a:schemeClr val="accent5"/>
              </a:solidFill>
            </a:endParaRPr>
          </a:p>
        </p:txBody>
      </p:sp>
      <p:sp>
        <p:nvSpPr>
          <p:cNvPr id="1260" name="Google Shape;1260;p133"/>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1" name="Google Shape;1261;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34"/>
          <p:cNvSpPr txBox="1"/>
          <p:nvPr/>
        </p:nvSpPr>
        <p:spPr>
          <a:xfrm>
            <a:off x="286225" y="873325"/>
            <a:ext cx="8294400" cy="294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Setting Ground Rules for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Tips for discussion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Encourage positive behavior in the rules.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Prompt suggestions on specific topics like cell phone use, respect,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Repeat and explore each rule for clarity.</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Example: If "Respect" is mentioned, ask what behaviors demonstrate respect.</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Ensure all parents agree to the ground rules: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Give ample opportunity for all to contribute before moving to the next suggestion</a:t>
            </a:r>
            <a:endParaRPr sz="1600">
              <a:solidFill>
                <a:schemeClr val="accent5"/>
              </a:solidFill>
            </a:endParaRPr>
          </a:p>
        </p:txBody>
      </p:sp>
      <p:sp>
        <p:nvSpPr>
          <p:cNvPr id="1267" name="Google Shape;1267;p13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8" name="Google Shape;1268;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Setting Ground Rules for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Goal:</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Create a set of agreed-upon ground rules to maintain a respectful and supportive WhatsApp group environment.</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What to do when a parent forgets a rule:</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If a parents forgets one of the ground rules, you can send a gentle private reminder (See Formando Conciencia+ FAQ).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In case of inappropriate behavior or persistent rule violations, you may remove the parent and notify your supervisor (See Formando Conciencia+ FAQ).  </a:t>
            </a:r>
            <a:endParaRPr sz="1600">
              <a:solidFill>
                <a:schemeClr val="accent5"/>
              </a:solidFill>
            </a:endParaRPr>
          </a:p>
        </p:txBody>
      </p:sp>
      <p:sp>
        <p:nvSpPr>
          <p:cNvPr id="1274" name="Google Shape;1274;p13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Preparing for Chat Session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36"/>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81" name="Google Shape;1281;p136"/>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282" name="Google Shape;1282;p13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83" name="Google Shape;1283;p136"/>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1284" name="Google Shape;1284;p136"/>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500">
                <a:solidFill>
                  <a:srgbClr val="DB3614"/>
                </a:solidFill>
              </a:defRPr>
            </a:pPr>
            <a:r>
              <a:t>After onboarding session, your role is to: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Check in every few days till the end of the course</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Make sure all the you are following the ground rules discussed earlier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Pose questions on parenting for discussion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Report any case of abuse of girls, boys, adolescents, and adults.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Leave once the programme is completed. However, parents can continue learning through Crianza con Conciencia+. </a:t>
            </a:r>
            <a:endParaRPr sz="1500">
              <a:solidFill>
                <a:srgbClr val="123D5D"/>
              </a:solidFill>
            </a:endParaRPr>
          </a:p>
          <a:p>
            <a:pPr indent="0" lvl="0" marL="0" marR="0" rtl="0" algn="l">
              <a:lnSpc>
                <a:spcPct val="150000"/>
              </a:lnSpc>
              <a:spcBef>
                <a:spcPts val="1000"/>
              </a:spcBef>
              <a:spcAft>
                <a:spcPts val="1000"/>
              </a:spcAft>
              <a:buNone/>
              <a:defRPr b="1" sz="1500">
                <a:solidFill>
                  <a:srgbClr val="123D5D"/>
                </a:solidFill>
              </a:defRPr>
            </a:pPr>
            <a:r>
              <a:t>By the end of the year, there will be new courses on Crianza con Conciencia+ for parents.</a:t>
            </a:r>
            <a:endParaRPr b="1" sz="1500">
              <a:solidFill>
                <a:srgbClr val="123D5D"/>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0" name="Google Shape;1290;p137"/>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291" name="Google Shape;1291;p13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292" name="Google Shape;1292;p137"/>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293" name="Google Shape;1293;p137" title="Agregar cuidadorxs.mp4">
            <a:hlinkClick r:id="rId4"/>
          </p:cNvPr>
          <p:cNvPicPr preferRelativeResize="0"/>
          <p:nvPr/>
        </p:nvPicPr>
        <p:blipFill>
          <a:blip r:embed="rId5">
            <a:alphaModFix/>
          </a:blip>
          <a:stretch>
            <a:fillRect/>
          </a:stretch>
        </p:blipFill>
        <p:spPr>
          <a:xfrm>
            <a:off x="5715000" y="0"/>
            <a:ext cx="3429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9" name="Google Shape;1299;p13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00" name="Google Shape;1300;p13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01" name="Google Shape;1301;p13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1302" name="Google Shape;1302;p138"/>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sz="1900">
                <a:solidFill>
                  <a:srgbClr val="DB3614"/>
                </a:solidFill>
              </a:defRPr>
            </a:pPr>
            <a:r>
              <a:t>TRY IT YOURSELF! </a:t>
            </a:r>
            <a:endParaRPr b="1" sz="1900">
              <a:solidFill>
                <a:srgbClr val="123D5D"/>
              </a:solidFill>
            </a:endParaRPr>
          </a:p>
        </p:txBody>
      </p:sp>
      <p:sp>
        <p:nvSpPr>
          <p:cNvPr id="1303" name="Google Shape;1303;p138"/>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04" name="Google Shape;1304;p138"/>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1305" name="Google Shape;1305;p138"/>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Add a Parent </a:t>
            </a:r>
            <a:endParaRPr b="1"/>
          </a:p>
          <a:p>
            <a:pPr indent="0" lvl="0" marL="0" rtl="0" algn="l">
              <a:spcBef>
                <a:spcPts val="0"/>
              </a:spcBef>
              <a:spcAft>
                <a:spcPts val="0"/>
              </a:spcAft>
              <a:buNone/>
            </a:pPr>
            <a:r>
              <a:rPr b="1"/>
              <a:t>First Name: </a:t>
            </a:r>
            <a:r>
              <a:t>Mario </a:t>
            </a:r>
          </a:p>
          <a:p>
            <a:pPr indent="0" lvl="0" marL="0" rtl="0" algn="l">
              <a:spcBef>
                <a:spcPts val="0"/>
              </a:spcBef>
              <a:spcAft>
                <a:spcPts val="0"/>
              </a:spcAft>
              <a:buNone/>
            </a:pPr>
            <a:r>
              <a:rPr b="1"/>
              <a:t>Last Name: </a:t>
            </a:r>
            <a:r>
              <a:t>Lopez </a:t>
            </a:r>
          </a:p>
          <a:p>
            <a:pPr indent="0" lvl="0" marL="0" rtl="0" algn="l">
              <a:spcBef>
                <a:spcPts val="0"/>
              </a:spcBef>
              <a:spcAft>
                <a:spcPts val="0"/>
              </a:spcAft>
              <a:buNone/>
            </a:pPr>
            <a:r>
              <a:rPr b="1"/>
              <a:t>Parent ID: </a:t>
            </a:r>
            <a:r>
              <a:t>121212</a:t>
            </a:r>
          </a:p>
        </p:txBody>
      </p:sp>
      <p:sp>
        <p:nvSpPr>
          <p:cNvPr id="1306" name="Google Shape;1306;p138"/>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1307" name="Google Shape;1307;p138"/>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1308" name="Google Shape;1308;p138"/>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Add a Co-Parent </a:t>
            </a:r>
            <a:endParaRPr b="1"/>
          </a:p>
          <a:p>
            <a:pPr indent="0" lvl="0" marL="0" rtl="0" algn="l">
              <a:spcBef>
                <a:spcPts val="0"/>
              </a:spcBef>
              <a:spcAft>
                <a:spcPts val="0"/>
              </a:spcAft>
              <a:buNone/>
            </a:pPr>
            <a:r>
              <a:rPr b="1"/>
              <a:t>First Name: </a:t>
            </a:r>
            <a:r>
              <a:t>Isabel </a:t>
            </a:r>
          </a:p>
          <a:p>
            <a:pPr indent="0" lvl="0" marL="0" rtl="0" algn="l">
              <a:spcBef>
                <a:spcPts val="0"/>
              </a:spcBef>
              <a:spcAft>
                <a:spcPts val="0"/>
              </a:spcAft>
              <a:buNone/>
            </a:pPr>
            <a:r>
              <a:rPr b="1"/>
              <a:t>Last Name: </a:t>
            </a:r>
            <a:r>
              <a:t>Lopez </a:t>
            </a:r>
          </a:p>
          <a:p>
            <a:pPr indent="0" lvl="0" marL="0" rtl="0" algn="l">
              <a:spcBef>
                <a:spcPts val="0"/>
              </a:spcBef>
              <a:spcAft>
                <a:spcPts val="0"/>
              </a:spcAft>
              <a:buNone/>
            </a:pPr>
            <a:r>
              <a:rPr b="1"/>
              <a:t>Parent ID: </a:t>
            </a:r>
            <a:r>
              <a:t>343434</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3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4" name="Google Shape;1314;p13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Preparing for Chat Session</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1315" name="Google Shape;1315;p13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1316" name="Google Shape;1316;p13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pic>
        <p:nvPicPr>
          <p:cNvPr id="1317" name="Google Shape;1317;p139" title="informe de asistencia.mp4">
            <a:hlinkClick r:id="rId4"/>
          </p:cNvPr>
          <p:cNvPicPr preferRelativeResize="0"/>
          <p:nvPr/>
        </p:nvPicPr>
        <p:blipFill>
          <a:blip r:embed="rId5">
            <a:alphaModFix/>
          </a:blip>
          <a:stretch>
            <a:fillRect/>
          </a:stretch>
        </p:blipFill>
        <p:spPr>
          <a:xfrm>
            <a:off x="6100275" y="0"/>
            <a:ext cx="30001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5878"/>
        </a:solidFill>
      </p:bgPr>
    </p:bg>
    <p:spTree>
      <p:nvGrpSpPr>
        <p:cNvPr id="1321" name="Shape 1321"/>
        <p:cNvGrpSpPr/>
        <p:nvPr/>
      </p:nvGrpSpPr>
      <p:grpSpPr>
        <a:xfrm>
          <a:off x="0" y="0"/>
          <a:ext cx="0" cy="0"/>
          <a:chOff x="0" y="0"/>
          <a:chExt cx="0" cy="0"/>
        </a:xfrm>
      </p:grpSpPr>
      <p:sp>
        <p:nvSpPr>
          <p:cNvPr id="1322" name="Google Shape;1322;p140"/>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Module 6: Conducting WhatsApp Chat Session</a:t>
            </a:r>
            <a:endParaRPr b="1" sz="5000">
              <a:solidFill>
                <a:schemeClr val="lt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41"/>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28" name="Google Shape;1328;p1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Introduction to WhatsApp Chat Session</a:t>
            </a:r>
            <a:endParaRPr sz="2400">
              <a:solidFill>
                <a:schemeClr val="lt1"/>
              </a:solidFill>
            </a:endParaRPr>
          </a:p>
        </p:txBody>
      </p:sp>
      <p:sp>
        <p:nvSpPr>
          <p:cNvPr id="1329" name="Google Shape;1329;p141"/>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1330" name="Google Shape;1330;p141"/>
          <p:cNvSpPr txBox="1"/>
          <p:nvPr/>
        </p:nvSpPr>
        <p:spPr>
          <a:xfrm>
            <a:off x="3130300" y="820475"/>
            <a:ext cx="2884500" cy="40173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Clr>
                <a:schemeClr val="dk1"/>
              </a:buClr>
              <a:buSzPts val="1100"/>
              <a:buFont typeface="Arial"/>
              <a:buNone/>
              <a:defRPr>
                <a:solidFill>
                  <a:schemeClr val="dk1"/>
                </a:solidFill>
              </a:defRPr>
            </a:pPr>
            <a:r>
              <a:t>There are three chat sessions: </a:t>
            </a:r>
            <a:endParaRPr>
              <a:solidFill>
                <a:schemeClr val="dk1"/>
              </a:solidFill>
            </a:endParaRPr>
          </a:p>
          <a:p>
            <a:pPr indent="-317500" lvl="0" marL="457200" rtl="0" algn="l">
              <a:lnSpc>
                <a:spcPct val="150000"/>
              </a:lnSpc>
              <a:spcBef>
                <a:spcPts val="1200"/>
              </a:spcBef>
              <a:spcAft>
                <a:spcPts val="0"/>
              </a:spcAft>
              <a:buClr>
                <a:schemeClr val="dk1"/>
              </a:buClr>
              <a:buSzPts val="1400"/>
              <a:buChar char="●"/>
              <a:defRPr>
                <a:solidFill>
                  <a:schemeClr val="dk1"/>
                </a:solidFill>
              </a:defRPr>
            </a:pPr>
            <a:r>
              <a:t>After the onboarding session: Welcome and introductions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Day 3:  Self-talk: WhatsApp Chat session on self-talk and stress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Day 5: Saying goodbye </a:t>
            </a:r>
            <a:endParaRPr>
              <a:solidFill>
                <a:schemeClr val="dk1"/>
              </a:solidFill>
            </a:endParaRPr>
          </a:p>
          <a:p>
            <a:pPr indent="0" lvl="0" marL="457200" rtl="0" algn="l">
              <a:lnSpc>
                <a:spcPct val="150000"/>
              </a:lnSpc>
              <a:spcBef>
                <a:spcPts val="0"/>
              </a:spcBef>
              <a:spcAft>
                <a:spcPts val="0"/>
              </a:spcAft>
              <a:buNone/>
            </a:pPr>
            <a:endParaRPr>
              <a:solidFill>
                <a:schemeClr val="dk1"/>
              </a:solidFill>
            </a:endParaRPr>
          </a:p>
          <a:p>
            <a:pPr indent="0" lvl="0" marL="0" rtl="0" algn="l">
              <a:lnSpc>
                <a:spcPct val="150000"/>
              </a:lnSpc>
              <a:spcBef>
                <a:spcPts val="0"/>
              </a:spcBef>
              <a:spcAft>
                <a:spcPts val="0"/>
              </a:spcAft>
              <a:buNone/>
              <a:defRPr>
                <a:solidFill>
                  <a:schemeClr val="dk1"/>
                </a:solidFill>
              </a:defRPr>
            </a:pPr>
            <a:r>
              <a:t>All the information about WhatsApp chat session is on Formando Conciencia App </a:t>
            </a:r>
            <a:endParaRPr>
              <a:solidFill>
                <a:schemeClr val="dk1"/>
              </a:solidFill>
            </a:endParaRPr>
          </a:p>
        </p:txBody>
      </p:sp>
      <p:sp>
        <p:nvSpPr>
          <p:cNvPr id="1331" name="Google Shape;1331;p141"/>
          <p:cNvSpPr/>
          <p:nvPr/>
        </p:nvSpPr>
        <p:spPr>
          <a:xfrm>
            <a:off x="574675" y="930563"/>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1332" name="Google Shape;1332;p141"/>
          <p:cNvPicPr preferRelativeResize="0"/>
          <p:nvPr/>
        </p:nvPicPr>
        <p:blipFill rotWithShape="1">
          <a:blip r:embed="rId3">
            <a:alphaModFix/>
          </a:blip>
          <a:srcRect b="2606" l="0" r="0" t="2606"/>
          <a:stretch/>
        </p:blipFill>
        <p:spPr>
          <a:xfrm>
            <a:off x="1464425" y="1477675"/>
            <a:ext cx="599150" cy="599150"/>
          </a:xfrm>
          <a:prstGeom prst="rect">
            <a:avLst/>
          </a:prstGeom>
          <a:noFill/>
          <a:ln>
            <a:noFill/>
          </a:ln>
        </p:spPr>
      </p:pic>
      <p:sp>
        <p:nvSpPr>
          <p:cNvPr id="1333" name="Google Shape;1333;p141"/>
          <p:cNvSpPr txBox="1"/>
          <p:nvPr/>
        </p:nvSpPr>
        <p:spPr>
          <a:xfrm>
            <a:off x="776575" y="2056250"/>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defRPr b="1">
                <a:solidFill>
                  <a:schemeClr val="lt1"/>
                </a:solidFill>
              </a:defRPr>
            </a:pPr>
            <a:r>
              <a:t>Support in a </a:t>
            </a:r>
            <a:r>
              <a:rPr i="1"/>
              <a:t>separate</a:t>
            </a:r>
            <a:r>
              <a:t> Whatsapp Group moderated by a Facilitator</a:t>
            </a:r>
            <a:endParaRPr>
              <a:solidFill>
                <a:schemeClr val="lt1"/>
              </a:solidFill>
            </a:endParaRPr>
          </a:p>
          <a:p>
            <a:pPr indent="0" lvl="0" marL="0" rtl="0" algn="ctr">
              <a:spcBef>
                <a:spcPts val="0"/>
              </a:spcBef>
              <a:spcAft>
                <a:spcPts val="0"/>
              </a:spcAft>
              <a:buClr>
                <a:schemeClr val="dk1"/>
              </a:buClr>
              <a:buSzPts val="1100"/>
              <a:buFont typeface="Arial"/>
              <a:buNone/>
            </a:pPr>
            <a:endParaRPr b="1">
              <a:solidFill>
                <a:schemeClr val="lt1"/>
              </a:solidFill>
            </a:endParaRPr>
          </a:p>
          <a:p>
            <a:pPr indent="0" lvl="0" marL="0" rtl="0" algn="ctr">
              <a:spcBef>
                <a:spcPts val="0"/>
              </a:spcBef>
              <a:spcAft>
                <a:spcPts val="0"/>
              </a:spcAft>
              <a:buNone/>
            </a:pPr>
            <a:endParaRPr>
              <a:solidFill>
                <a:schemeClr val="lt1"/>
              </a:solidFill>
            </a:endParaRPr>
          </a:p>
        </p:txBody>
      </p:sp>
      <p:pic>
        <p:nvPicPr>
          <p:cNvPr id="1334" name="Google Shape;1334;p141"/>
          <p:cNvPicPr preferRelativeResize="0"/>
          <p:nvPr/>
        </p:nvPicPr>
        <p:blipFill rotWithShape="1">
          <a:blip r:embed="rId4">
            <a:alphaModFix/>
          </a:blip>
          <a:srcRect b="0" l="39773" r="0" t="8842"/>
          <a:stretch/>
        </p:blipFill>
        <p:spPr>
          <a:xfrm>
            <a:off x="6014800" y="1186176"/>
            <a:ext cx="2958776" cy="268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nk">
  <a:themeElements>
    <a:clrScheme name="Custom 1">
      <a:dk1>
        <a:srgbClr val="0D3A5A"/>
      </a:dk1>
      <a:lt1>
        <a:srgbClr val="FEFFFF"/>
      </a:lt1>
      <a:dk2>
        <a:srgbClr val="02969A"/>
      </a:dk2>
      <a:lt2>
        <a:srgbClr val="FEFFFF"/>
      </a:lt2>
      <a:accent1>
        <a:srgbClr val="02969A"/>
      </a:accent1>
      <a:accent2>
        <a:srgbClr val="FE5E00"/>
      </a:accent2>
      <a:accent3>
        <a:srgbClr val="E3027C"/>
      </a:accent3>
      <a:accent4>
        <a:srgbClr val="ED0000"/>
      </a:accent4>
      <a:accent5>
        <a:srgbClr val="F2F2F2"/>
      </a:accent5>
      <a:accent6>
        <a:srgbClr val="0E3959"/>
      </a:accent6>
      <a:hlink>
        <a:srgbClr val="4E5CD7"/>
      </a:hlink>
      <a:folHlink>
        <a:srgbClr val="009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